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aleway"/>
      <p:regular r:id="rId55"/>
      <p:bold r:id="rId56"/>
      <p:italic r:id="rId57"/>
      <p:boldItalic r:id="rId58"/>
    </p:embeddedFont>
    <p:embeddedFont>
      <p:font typeface="Anaheim"/>
      <p:regular r:id="rId59"/>
      <p:bold r:id="rId60"/>
    </p:embeddedFont>
    <p:embeddedFont>
      <p:font typeface="Bebas Neue"/>
      <p:regular r:id="rId61"/>
    </p:embeddedFont>
    <p:embeddedFont>
      <p:font typeface="Jura"/>
      <p:regular r:id="rId62"/>
      <p:bold r:id="rId63"/>
    </p:embeddedFont>
    <p:embeddedFont>
      <p:font typeface="Work Sans"/>
      <p:regular r:id="rId64"/>
      <p:bold r:id="rId65"/>
      <p:italic r:id="rId66"/>
      <p:boldItalic r:id="rId67"/>
    </p:embeddedFont>
    <p:embeddedFont>
      <p:font typeface="Albert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34060D-7C2C-4603-AE17-A6128B047E06}">
  <a:tblStyle styleId="{B734060D-7C2C-4603-AE17-A6128B047E0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F55B809-F01D-4E67-9592-D37FF60AA575}"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AlbertSans-boldItalic.fntdata"/><Relationship Id="rId70" Type="http://schemas.openxmlformats.org/officeDocument/2006/relationships/font" Target="fonts/Albert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Jura-regular.fntdata"/><Relationship Id="rId61" Type="http://schemas.openxmlformats.org/officeDocument/2006/relationships/font" Target="fonts/BebasNeue-regular.fntdata"/><Relationship Id="rId20" Type="http://schemas.openxmlformats.org/officeDocument/2006/relationships/slide" Target="slides/slide14.xml"/><Relationship Id="rId64" Type="http://schemas.openxmlformats.org/officeDocument/2006/relationships/font" Target="fonts/WorkSans-regular.fntdata"/><Relationship Id="rId63" Type="http://schemas.openxmlformats.org/officeDocument/2006/relationships/font" Target="fonts/Jura-bold.fntdata"/><Relationship Id="rId22" Type="http://schemas.openxmlformats.org/officeDocument/2006/relationships/slide" Target="slides/slide16.xml"/><Relationship Id="rId66" Type="http://schemas.openxmlformats.org/officeDocument/2006/relationships/font" Target="fonts/WorkSans-italic.fntdata"/><Relationship Id="rId21" Type="http://schemas.openxmlformats.org/officeDocument/2006/relationships/slide" Target="slides/slide15.xml"/><Relationship Id="rId65" Type="http://schemas.openxmlformats.org/officeDocument/2006/relationships/font" Target="fonts/WorkSans-bold.fntdata"/><Relationship Id="rId24" Type="http://schemas.openxmlformats.org/officeDocument/2006/relationships/slide" Target="slides/slide18.xml"/><Relationship Id="rId68" Type="http://schemas.openxmlformats.org/officeDocument/2006/relationships/font" Target="fonts/AlbertSans-regular.fntdata"/><Relationship Id="rId23" Type="http://schemas.openxmlformats.org/officeDocument/2006/relationships/slide" Target="slides/slide17.xml"/><Relationship Id="rId67" Type="http://schemas.openxmlformats.org/officeDocument/2006/relationships/font" Target="fonts/WorkSans-boldItalic.fntdata"/><Relationship Id="rId60" Type="http://schemas.openxmlformats.org/officeDocument/2006/relationships/font" Target="fonts/Anaheim-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lbert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italic.fntdata"/><Relationship Id="rId12" Type="http://schemas.openxmlformats.org/officeDocument/2006/relationships/slide" Target="slides/slide6.xml"/><Relationship Id="rId56" Type="http://schemas.openxmlformats.org/officeDocument/2006/relationships/font" Target="fonts/Raleway-bold.fntdata"/><Relationship Id="rId15" Type="http://schemas.openxmlformats.org/officeDocument/2006/relationships/slide" Target="slides/slide9.xml"/><Relationship Id="rId59" Type="http://schemas.openxmlformats.org/officeDocument/2006/relationships/font" Target="fonts/Anaheim-regular.fntdata"/><Relationship Id="rId14" Type="http://schemas.openxmlformats.org/officeDocument/2006/relationships/slide" Target="slides/slide8.xml"/><Relationship Id="rId58" Type="http://schemas.openxmlformats.org/officeDocument/2006/relationships/font" Target="fonts/Raleway-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0f9832ef8_2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30f9832ef8_2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30e786e58d_2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30e786e58d_2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30e786e58d_2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30e786e58d_2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30f9832ef8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30f9832ef8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30e786e58d_2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30e786e58d_2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30e786e58d_2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30e786e58d_2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30e786e58d_2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30e786e58d_2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30e786e58d_2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30e786e58d_2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30e786e58d_2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30e786e58d_2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30f9832ef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30f9832ef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30e786e58d_2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30e786e58d_2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7360eb1da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57360eb1da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0e786e58d_2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30e786e58d_2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Presentation Script: Company Performance Analysis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1: Introduction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"Good [morning/afternoon], everyone. Today, we will be analyzing the performance of major tech companies against market indices from 2015 to 2024."</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2: Overview of the Data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 this analysis, we will focus on five key companies: Alphabet (Google), Apple, Microsoft, NASDAQ, and Tesla. We will examine their year-on-year changes and average performance over the selected years."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3: Sum of Year-on-Year Change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"Let's start with the first graph, which illustrates the sum of year-on-year changes for each company."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we can see, from 2015 to 2024, there are noticeable fluctuations in performance. For instance, Tesla shows a significant increase, particularly in the later years, indicating strong growth."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contrast, while Alphabet and Apple also show positive trends, their growth rates appear more stable compared to Tesla's volatility."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4: Average Yearly Change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"Now, moving to the second graph, we focus on the average yearly change."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"Here, we see that Tesla leads with an average change of 4.10%, showcasing its strong market position."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"Apple and Microsoft follow with more modest changes, reflecting their established status in the tech industry."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"Interestingly, Alphabet's average change is lower than expected, suggesting potential areas for improvement."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5: Conclusions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 conclusion, this analysis highlights the dynamic nature of the tech market. Tesla's aggressive growth strategy has set it apart, while the more established companies like Apple and Microsoft continue to maintain steady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insights can guide future investment decisions and strategic planning for the companies involved."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30e786e58d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30e786e58d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30e786e58d_2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30e786e58d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30e786e58d_2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30e786e58d_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30fbc00a08_9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30fbc00a08_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30f9832ef8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30f9832ef8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30f9832ef8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30f9832ef8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30f9832ef8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30f9832ef8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30f9832ef8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30f9832ef8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30e786e58d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30e786e58d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30e786e58d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30e786e58d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30f9832ef8_2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30f9832ef8_2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30fbc00a08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30fbc00a08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30f9832ef8_2_2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30f9832ef8_2_2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30f9832ef8_2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30f9832ef8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30f9832ef8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30f9832ef8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30f9832ef8_2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30f9832ef8_2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30f9832ef8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30f9832ef8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30f9832ef8_2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30f9832ef8_2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30f9832ef8_2_2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30f9832ef8_2_2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30e786e58d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30e786e58d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30e786e58d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30e786e58d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30f9832ef8_2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30f9832ef8_2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30f9832ef8_2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30f9832ef8_2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30e786e58d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30e786e58d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30e786e58d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30e786e58d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30e786e58d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30e786e58d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30e786e58d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30e786e58d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8680c3840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8680c3840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30e786e5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30e786e5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0e786e58d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0e786e58d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30f9832ef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30f9832ef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0f9832ef8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30f9832ef8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30f9832e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30f9832e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35000"/>
          </a:blip>
          <a:stretch>
            <a:fillRect/>
          </a:stretch>
        </p:blipFill>
        <p:spPr>
          <a:xfrm>
            <a:off x="1" y="-6858"/>
            <a:ext cx="9143998" cy="5157217"/>
          </a:xfrm>
          <a:prstGeom prst="rect">
            <a:avLst/>
          </a:prstGeom>
          <a:noFill/>
          <a:ln>
            <a:noFill/>
          </a:ln>
        </p:spPr>
      </p:pic>
      <p:sp>
        <p:nvSpPr>
          <p:cNvPr id="10" name="Google Shape;10;p2"/>
          <p:cNvSpPr txBox="1"/>
          <p:nvPr>
            <p:ph type="ctrTitle"/>
          </p:nvPr>
        </p:nvSpPr>
        <p:spPr>
          <a:xfrm>
            <a:off x="1027200" y="1007375"/>
            <a:ext cx="7089600" cy="1610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307650" y="2810525"/>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pic>
        <p:nvPicPr>
          <p:cNvPr id="74" name="Google Shape;74;p11"/>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75" name="Google Shape;75;p11"/>
          <p:cNvSpPr txBox="1"/>
          <p:nvPr>
            <p:ph hasCustomPrompt="1" type="title"/>
          </p:nvPr>
        </p:nvSpPr>
        <p:spPr>
          <a:xfrm>
            <a:off x="1854775" y="2908698"/>
            <a:ext cx="6576000" cy="11385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p:nvPr>
            <p:ph idx="1" type="subTitle"/>
          </p:nvPr>
        </p:nvSpPr>
        <p:spPr>
          <a:xfrm>
            <a:off x="1854775" y="4106900"/>
            <a:ext cx="6576000" cy="49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8" name="Shape 78"/>
        <p:cNvGrpSpPr/>
        <p:nvPr/>
      </p:nvGrpSpPr>
      <p:grpSpPr>
        <a:xfrm>
          <a:off x="0" y="0"/>
          <a:ext cx="0" cy="0"/>
          <a:chOff x="0" y="0"/>
          <a:chExt cx="0" cy="0"/>
        </a:xfrm>
      </p:grpSpPr>
      <p:pic>
        <p:nvPicPr>
          <p:cNvPr id="79" name="Google Shape;79;p13"/>
          <p:cNvPicPr preferRelativeResize="0"/>
          <p:nvPr/>
        </p:nvPicPr>
        <p:blipFill>
          <a:blip r:embed="rId2">
            <a:alphaModFix amt="35000"/>
          </a:blip>
          <a:stretch>
            <a:fillRect/>
          </a:stretch>
        </p:blipFill>
        <p:spPr>
          <a:xfrm>
            <a:off x="1" y="-6858"/>
            <a:ext cx="9143998" cy="5157216"/>
          </a:xfrm>
          <a:prstGeom prst="rect">
            <a:avLst/>
          </a:prstGeom>
          <a:noFill/>
          <a:ln>
            <a:noFill/>
          </a:ln>
        </p:spPr>
      </p:pic>
      <p:sp>
        <p:nvSpPr>
          <p:cNvPr id="80" name="Google Shape;8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3"/>
          <p:cNvSpPr txBox="1"/>
          <p:nvPr>
            <p:ph hasCustomPrompt="1" idx="2" type="title"/>
          </p:nvPr>
        </p:nvSpPr>
        <p:spPr>
          <a:xfrm>
            <a:off x="720000" y="1342625"/>
            <a:ext cx="1199700" cy="39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1" type="subTitle"/>
          </p:nvPr>
        </p:nvSpPr>
        <p:spPr>
          <a:xfrm>
            <a:off x="2056100" y="1342625"/>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3"/>
          <p:cNvSpPr txBox="1"/>
          <p:nvPr>
            <p:ph hasCustomPrompt="1" idx="3" type="title"/>
          </p:nvPr>
        </p:nvSpPr>
        <p:spPr>
          <a:xfrm>
            <a:off x="720000" y="4211300"/>
            <a:ext cx="1199700" cy="39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4" type="subTitle"/>
          </p:nvPr>
        </p:nvSpPr>
        <p:spPr>
          <a:xfrm>
            <a:off x="2056100" y="4211300"/>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3"/>
          <p:cNvSpPr txBox="1"/>
          <p:nvPr>
            <p:ph hasCustomPrompt="1" idx="5" type="title"/>
          </p:nvPr>
        </p:nvSpPr>
        <p:spPr>
          <a:xfrm>
            <a:off x="720000" y="3637565"/>
            <a:ext cx="1199700" cy="39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6" type="subTitle"/>
          </p:nvPr>
        </p:nvSpPr>
        <p:spPr>
          <a:xfrm>
            <a:off x="2056100" y="3637565"/>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 name="Google Shape;87;p13"/>
          <p:cNvSpPr txBox="1"/>
          <p:nvPr>
            <p:ph hasCustomPrompt="1" idx="7" type="title"/>
          </p:nvPr>
        </p:nvSpPr>
        <p:spPr>
          <a:xfrm>
            <a:off x="720000" y="3063830"/>
            <a:ext cx="1199700" cy="39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idx="8" type="subTitle"/>
          </p:nvPr>
        </p:nvSpPr>
        <p:spPr>
          <a:xfrm>
            <a:off x="2056100" y="3063830"/>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13"/>
          <p:cNvSpPr txBox="1"/>
          <p:nvPr>
            <p:ph hasCustomPrompt="1" idx="9" type="title"/>
          </p:nvPr>
        </p:nvSpPr>
        <p:spPr>
          <a:xfrm>
            <a:off x="720000" y="2490095"/>
            <a:ext cx="1199700" cy="392700"/>
          </a:xfrm>
          <a:prstGeom prst="rect">
            <a:avLst/>
          </a:prstGeom>
          <a:solidFill>
            <a:srgbClr val="00FF00">
              <a:alpha val="436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idx="13" type="subTitle"/>
          </p:nvPr>
        </p:nvSpPr>
        <p:spPr>
          <a:xfrm>
            <a:off x="2056100" y="2490095"/>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3"/>
          <p:cNvSpPr txBox="1"/>
          <p:nvPr>
            <p:ph hasCustomPrompt="1" idx="14" type="title"/>
          </p:nvPr>
        </p:nvSpPr>
        <p:spPr>
          <a:xfrm>
            <a:off x="720000" y="1916360"/>
            <a:ext cx="1199700" cy="3927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5" type="subTitle"/>
          </p:nvPr>
        </p:nvSpPr>
        <p:spPr>
          <a:xfrm>
            <a:off x="2056100" y="1916360"/>
            <a:ext cx="3211800" cy="39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
    <p:spTree>
      <p:nvGrpSpPr>
        <p:cNvPr id="93" name="Shape 93"/>
        <p:cNvGrpSpPr/>
        <p:nvPr/>
      </p:nvGrpSpPr>
      <p:grpSpPr>
        <a:xfrm>
          <a:off x="0" y="0"/>
          <a:ext cx="0" cy="0"/>
          <a:chOff x="0" y="0"/>
          <a:chExt cx="0" cy="0"/>
        </a:xfrm>
      </p:grpSpPr>
      <p:pic>
        <p:nvPicPr>
          <p:cNvPr id="94" name="Google Shape;94;p14"/>
          <p:cNvPicPr preferRelativeResize="0"/>
          <p:nvPr/>
        </p:nvPicPr>
        <p:blipFill>
          <a:blip r:embed="rId2">
            <a:alphaModFix amt="35000"/>
          </a:blip>
          <a:stretch>
            <a:fillRect/>
          </a:stretch>
        </p:blipFill>
        <p:spPr>
          <a:xfrm>
            <a:off x="1" y="-6858"/>
            <a:ext cx="9143998" cy="5157216"/>
          </a:xfrm>
          <a:prstGeom prst="rect">
            <a:avLst/>
          </a:prstGeom>
          <a:noFill/>
          <a:ln>
            <a:noFill/>
          </a:ln>
        </p:spPr>
      </p:pic>
      <p:sp>
        <p:nvSpPr>
          <p:cNvPr id="95" name="Google Shape;9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14"/>
          <p:cNvSpPr/>
          <p:nvPr/>
        </p:nvSpPr>
        <p:spPr>
          <a:xfrm flipH="1" rot="-1118166">
            <a:off x="-1886897" y="-867432"/>
            <a:ext cx="9144179" cy="2377606"/>
          </a:xfrm>
          <a:custGeom>
            <a:rect b="b" l="l" r="r" t="t"/>
            <a:pathLst>
              <a:path extrusionOk="0" h="73270" w="281986">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1_1_1_1">
    <p:spTree>
      <p:nvGrpSpPr>
        <p:cNvPr id="97" name="Shape 97"/>
        <p:cNvGrpSpPr/>
        <p:nvPr/>
      </p:nvGrpSpPr>
      <p:grpSpPr>
        <a:xfrm>
          <a:off x="0" y="0"/>
          <a:ext cx="0" cy="0"/>
          <a:chOff x="0" y="0"/>
          <a:chExt cx="0" cy="0"/>
        </a:xfrm>
      </p:grpSpPr>
      <p:pic>
        <p:nvPicPr>
          <p:cNvPr id="98" name="Google Shape;98;p15"/>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99" name="Google Shape;9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0" name="Google Shape;100;p15"/>
          <p:cNvGrpSpPr/>
          <p:nvPr/>
        </p:nvGrpSpPr>
        <p:grpSpPr>
          <a:xfrm>
            <a:off x="113255" y="76209"/>
            <a:ext cx="8918414" cy="1553064"/>
            <a:chOff x="113255" y="76209"/>
            <a:chExt cx="8918414" cy="1553064"/>
          </a:xfrm>
        </p:grpSpPr>
        <p:grpSp>
          <p:nvGrpSpPr>
            <p:cNvPr id="101" name="Google Shape;101;p15"/>
            <p:cNvGrpSpPr/>
            <p:nvPr/>
          </p:nvGrpSpPr>
          <p:grpSpPr>
            <a:xfrm>
              <a:off x="8551043" y="94498"/>
              <a:ext cx="480627" cy="1273754"/>
              <a:chOff x="-398807" y="2895311"/>
              <a:chExt cx="480627" cy="1273754"/>
            </a:xfrm>
          </p:grpSpPr>
          <p:sp>
            <p:nvSpPr>
              <p:cNvPr id="102" name="Google Shape;102;p15"/>
              <p:cNvSpPr/>
              <p:nvPr/>
            </p:nvSpPr>
            <p:spPr>
              <a:xfrm>
                <a:off x="-392487" y="3110866"/>
                <a:ext cx="170707" cy="250628"/>
              </a:xfrm>
              <a:custGeom>
                <a:rect b="b" l="l" r="r" t="t"/>
                <a:pathLst>
                  <a:path extrusionOk="0" h="4045" w="2755">
                    <a:moveTo>
                      <a:pt x="0" y="1"/>
                    </a:moveTo>
                    <a:lnTo>
                      <a:pt x="0" y="4045"/>
                    </a:lnTo>
                    <a:lnTo>
                      <a:pt x="2755" y="4045"/>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398807" y="3105475"/>
                <a:ext cx="183285" cy="261409"/>
              </a:xfrm>
              <a:custGeom>
                <a:rect b="b" l="l" r="r" t="t"/>
                <a:pathLst>
                  <a:path extrusionOk="0" h="4219" w="2958">
                    <a:moveTo>
                      <a:pt x="2770" y="188"/>
                    </a:moveTo>
                    <a:lnTo>
                      <a:pt x="2770" y="4031"/>
                    </a:lnTo>
                    <a:lnTo>
                      <a:pt x="189" y="4031"/>
                    </a:lnTo>
                    <a:lnTo>
                      <a:pt x="189" y="188"/>
                    </a:lnTo>
                    <a:close/>
                    <a:moveTo>
                      <a:pt x="102" y="1"/>
                    </a:moveTo>
                    <a:cubicBezTo>
                      <a:pt x="44" y="1"/>
                      <a:pt x="0" y="43"/>
                      <a:pt x="0" y="88"/>
                    </a:cubicBezTo>
                    <a:lnTo>
                      <a:pt x="0" y="4132"/>
                    </a:lnTo>
                    <a:cubicBezTo>
                      <a:pt x="0" y="4190"/>
                      <a:pt x="44" y="4219"/>
                      <a:pt x="102" y="4219"/>
                    </a:cubicBezTo>
                    <a:lnTo>
                      <a:pt x="2857" y="4219"/>
                    </a:lnTo>
                    <a:cubicBezTo>
                      <a:pt x="2915" y="4219"/>
                      <a:pt x="2958" y="4190"/>
                      <a:pt x="2958" y="4132"/>
                    </a:cubicBezTo>
                    <a:lnTo>
                      <a:pt x="2958" y="88"/>
                    </a:lnTo>
                    <a:cubicBezTo>
                      <a:pt x="2958" y="43"/>
                      <a:pt x="2915" y="1"/>
                      <a:pt x="28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313427" y="2895311"/>
                <a:ext cx="11711" cy="221879"/>
              </a:xfrm>
              <a:custGeom>
                <a:rect b="b" l="l" r="r" t="t"/>
                <a:pathLst>
                  <a:path extrusionOk="0" h="3581" w="189">
                    <a:moveTo>
                      <a:pt x="101" y="0"/>
                    </a:moveTo>
                    <a:cubicBezTo>
                      <a:pt x="43" y="0"/>
                      <a:pt x="0" y="43"/>
                      <a:pt x="0" y="101"/>
                    </a:cubicBezTo>
                    <a:lnTo>
                      <a:pt x="0" y="3480"/>
                    </a:lnTo>
                    <a:cubicBezTo>
                      <a:pt x="0" y="3538"/>
                      <a:pt x="43" y="3580"/>
                      <a:pt x="101" y="3580"/>
                    </a:cubicBezTo>
                    <a:cubicBezTo>
                      <a:pt x="159" y="3580"/>
                      <a:pt x="188" y="3538"/>
                      <a:pt x="188" y="3480"/>
                    </a:cubicBezTo>
                    <a:lnTo>
                      <a:pt x="188" y="101"/>
                    </a:lnTo>
                    <a:cubicBezTo>
                      <a:pt x="188" y="43"/>
                      <a:pt x="159" y="0"/>
                      <a:pt x="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313427" y="3355169"/>
                <a:ext cx="11711" cy="221879"/>
              </a:xfrm>
              <a:custGeom>
                <a:rect b="b" l="l" r="r" t="t"/>
                <a:pathLst>
                  <a:path extrusionOk="0" h="3581" w="189">
                    <a:moveTo>
                      <a:pt x="101" y="1"/>
                    </a:moveTo>
                    <a:cubicBezTo>
                      <a:pt x="43" y="1"/>
                      <a:pt x="0" y="44"/>
                      <a:pt x="0" y="102"/>
                    </a:cubicBezTo>
                    <a:lnTo>
                      <a:pt x="0" y="3494"/>
                    </a:lnTo>
                    <a:cubicBezTo>
                      <a:pt x="0" y="3538"/>
                      <a:pt x="43" y="3581"/>
                      <a:pt x="101" y="3581"/>
                    </a:cubicBezTo>
                    <a:cubicBezTo>
                      <a:pt x="159" y="3581"/>
                      <a:pt x="188" y="3538"/>
                      <a:pt x="188" y="3494"/>
                    </a:cubicBezTo>
                    <a:lnTo>
                      <a:pt x="188" y="102"/>
                    </a:lnTo>
                    <a:cubicBezTo>
                      <a:pt x="188" y="44"/>
                      <a:pt x="159" y="1"/>
                      <a:pt x="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95208" y="3378528"/>
                <a:ext cx="170707" cy="574927"/>
              </a:xfrm>
              <a:custGeom>
                <a:rect b="b" l="l" r="r" t="t"/>
                <a:pathLst>
                  <a:path extrusionOk="0" h="9279" w="2755">
                    <a:moveTo>
                      <a:pt x="0" y="1"/>
                    </a:moveTo>
                    <a:lnTo>
                      <a:pt x="0" y="9279"/>
                    </a:lnTo>
                    <a:lnTo>
                      <a:pt x="2755" y="927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100598" y="3372208"/>
                <a:ext cx="182418" cy="586637"/>
              </a:xfrm>
              <a:custGeom>
                <a:rect b="b" l="l" r="r" t="t"/>
                <a:pathLst>
                  <a:path extrusionOk="0" h="9468" w="2944">
                    <a:moveTo>
                      <a:pt x="2755" y="190"/>
                    </a:moveTo>
                    <a:lnTo>
                      <a:pt x="2755" y="9279"/>
                    </a:lnTo>
                    <a:lnTo>
                      <a:pt x="189" y="9279"/>
                    </a:lnTo>
                    <a:lnTo>
                      <a:pt x="189" y="190"/>
                    </a:lnTo>
                    <a:close/>
                    <a:moveTo>
                      <a:pt x="87" y="1"/>
                    </a:moveTo>
                    <a:cubicBezTo>
                      <a:pt x="44" y="1"/>
                      <a:pt x="0" y="45"/>
                      <a:pt x="0" y="103"/>
                    </a:cubicBezTo>
                    <a:lnTo>
                      <a:pt x="0" y="9381"/>
                    </a:lnTo>
                    <a:cubicBezTo>
                      <a:pt x="0" y="9424"/>
                      <a:pt x="44" y="9468"/>
                      <a:pt x="87" y="9468"/>
                    </a:cubicBezTo>
                    <a:lnTo>
                      <a:pt x="2842" y="9468"/>
                    </a:lnTo>
                    <a:cubicBezTo>
                      <a:pt x="2900" y="9468"/>
                      <a:pt x="2944" y="9424"/>
                      <a:pt x="2944" y="9381"/>
                    </a:cubicBezTo>
                    <a:lnTo>
                      <a:pt x="2944" y="103"/>
                    </a:lnTo>
                    <a:cubicBezTo>
                      <a:pt x="2944" y="45"/>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15218" y="3162973"/>
                <a:ext cx="11711" cy="221011"/>
              </a:xfrm>
              <a:custGeom>
                <a:rect b="b" l="l" r="r" t="t"/>
                <a:pathLst>
                  <a:path extrusionOk="0" h="3567" w="189">
                    <a:moveTo>
                      <a:pt x="87" y="0"/>
                    </a:moveTo>
                    <a:cubicBezTo>
                      <a:pt x="43" y="0"/>
                      <a:pt x="0" y="43"/>
                      <a:pt x="0" y="87"/>
                    </a:cubicBezTo>
                    <a:lnTo>
                      <a:pt x="0" y="3480"/>
                    </a:lnTo>
                    <a:cubicBezTo>
                      <a:pt x="0" y="3538"/>
                      <a:pt x="43" y="3567"/>
                      <a:pt x="87" y="3567"/>
                    </a:cubicBezTo>
                    <a:cubicBezTo>
                      <a:pt x="145" y="3567"/>
                      <a:pt x="188" y="3538"/>
                      <a:pt x="188" y="3480"/>
                    </a:cubicBezTo>
                    <a:lnTo>
                      <a:pt x="188" y="87"/>
                    </a:lnTo>
                    <a:cubicBezTo>
                      <a:pt x="188"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15218" y="3947062"/>
                <a:ext cx="11711" cy="222003"/>
              </a:xfrm>
              <a:custGeom>
                <a:rect b="b" l="l" r="r" t="t"/>
                <a:pathLst>
                  <a:path extrusionOk="0" h="3583" w="189">
                    <a:moveTo>
                      <a:pt x="87" y="1"/>
                    </a:moveTo>
                    <a:cubicBezTo>
                      <a:pt x="43" y="1"/>
                      <a:pt x="0" y="45"/>
                      <a:pt x="0" y="103"/>
                    </a:cubicBezTo>
                    <a:lnTo>
                      <a:pt x="0" y="3480"/>
                    </a:lnTo>
                    <a:cubicBezTo>
                      <a:pt x="0" y="3538"/>
                      <a:pt x="43" y="3582"/>
                      <a:pt x="87" y="3582"/>
                    </a:cubicBezTo>
                    <a:cubicBezTo>
                      <a:pt x="145" y="3582"/>
                      <a:pt x="188" y="3538"/>
                      <a:pt x="188" y="3480"/>
                    </a:cubicBezTo>
                    <a:lnTo>
                      <a:pt x="188" y="103"/>
                    </a:lnTo>
                    <a:cubicBezTo>
                      <a:pt x="188" y="45"/>
                      <a:pt x="145" y="1"/>
                      <a:pt x="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5"/>
            <p:cNvGrpSpPr/>
            <p:nvPr/>
          </p:nvGrpSpPr>
          <p:grpSpPr>
            <a:xfrm>
              <a:off x="113255" y="76209"/>
              <a:ext cx="479697" cy="1553064"/>
              <a:chOff x="2577955" y="-214341"/>
              <a:chExt cx="479697" cy="1553064"/>
            </a:xfrm>
          </p:grpSpPr>
          <p:sp>
            <p:nvSpPr>
              <p:cNvPr id="111" name="Google Shape;111;p15"/>
              <p:cNvSpPr/>
              <p:nvPr/>
            </p:nvSpPr>
            <p:spPr>
              <a:xfrm>
                <a:off x="2583284" y="787100"/>
                <a:ext cx="170769" cy="336009"/>
              </a:xfrm>
              <a:custGeom>
                <a:rect b="b" l="l" r="r" t="t"/>
                <a:pathLst>
                  <a:path extrusionOk="0" h="5423" w="2756">
                    <a:moveTo>
                      <a:pt x="1" y="1"/>
                    </a:moveTo>
                    <a:lnTo>
                      <a:pt x="1" y="5423"/>
                    </a:lnTo>
                    <a:lnTo>
                      <a:pt x="2755" y="542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2577955" y="780842"/>
                <a:ext cx="182418" cy="347658"/>
              </a:xfrm>
              <a:custGeom>
                <a:rect b="b" l="l" r="r" t="t"/>
                <a:pathLst>
                  <a:path extrusionOk="0" h="5611" w="2944">
                    <a:moveTo>
                      <a:pt x="2754" y="189"/>
                    </a:moveTo>
                    <a:lnTo>
                      <a:pt x="2754" y="5423"/>
                    </a:lnTo>
                    <a:lnTo>
                      <a:pt x="189" y="5423"/>
                    </a:lnTo>
                    <a:lnTo>
                      <a:pt x="189" y="189"/>
                    </a:lnTo>
                    <a:close/>
                    <a:moveTo>
                      <a:pt x="87" y="1"/>
                    </a:moveTo>
                    <a:cubicBezTo>
                      <a:pt x="29" y="1"/>
                      <a:pt x="0" y="44"/>
                      <a:pt x="0" y="102"/>
                    </a:cubicBezTo>
                    <a:lnTo>
                      <a:pt x="0" y="5524"/>
                    </a:lnTo>
                    <a:cubicBezTo>
                      <a:pt x="0" y="5568"/>
                      <a:pt x="29" y="5611"/>
                      <a:pt x="87" y="5611"/>
                    </a:cubicBezTo>
                    <a:lnTo>
                      <a:pt x="2841" y="5611"/>
                    </a:lnTo>
                    <a:cubicBezTo>
                      <a:pt x="2899" y="5611"/>
                      <a:pt x="2944" y="5568"/>
                      <a:pt x="2944" y="5524"/>
                    </a:cubicBezTo>
                    <a:lnTo>
                      <a:pt x="2944" y="102"/>
                    </a:lnTo>
                    <a:cubicBezTo>
                      <a:pt x="2944" y="44"/>
                      <a:pt x="2899" y="1"/>
                      <a:pt x="2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2663273" y="570678"/>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9" y="3538"/>
                      <a:pt x="189" y="3494"/>
                    </a:cubicBezTo>
                    <a:lnTo>
                      <a:pt x="189" y="102"/>
                    </a:lnTo>
                    <a:cubicBezTo>
                      <a:pt x="189" y="44"/>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2663273" y="1116783"/>
                <a:ext cx="11711" cy="221941"/>
              </a:xfrm>
              <a:custGeom>
                <a:rect b="b" l="l" r="r" t="t"/>
                <a:pathLst>
                  <a:path extrusionOk="0" h="3582" w="189">
                    <a:moveTo>
                      <a:pt x="88" y="1"/>
                    </a:moveTo>
                    <a:cubicBezTo>
                      <a:pt x="44" y="1"/>
                      <a:pt x="1" y="44"/>
                      <a:pt x="1" y="102"/>
                    </a:cubicBezTo>
                    <a:lnTo>
                      <a:pt x="1" y="3480"/>
                    </a:lnTo>
                    <a:cubicBezTo>
                      <a:pt x="1" y="3538"/>
                      <a:pt x="44" y="3581"/>
                      <a:pt x="88" y="3581"/>
                    </a:cubicBezTo>
                    <a:cubicBezTo>
                      <a:pt x="146" y="3581"/>
                      <a:pt x="189" y="3538"/>
                      <a:pt x="189" y="3480"/>
                    </a:cubicBezTo>
                    <a:lnTo>
                      <a:pt x="189" y="102"/>
                    </a:lnTo>
                    <a:cubicBezTo>
                      <a:pt x="189" y="44"/>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2880687" y="1214"/>
                <a:ext cx="171574" cy="770720"/>
              </a:xfrm>
              <a:custGeom>
                <a:rect b="b" l="l" r="r" t="t"/>
                <a:pathLst>
                  <a:path extrusionOk="0" h="12439" w="2769">
                    <a:moveTo>
                      <a:pt x="0" y="0"/>
                    </a:moveTo>
                    <a:lnTo>
                      <a:pt x="0" y="12439"/>
                    </a:lnTo>
                    <a:lnTo>
                      <a:pt x="2769" y="12439"/>
                    </a:lnTo>
                    <a:lnTo>
                      <a:pt x="2769"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2875297" y="-4177"/>
                <a:ext cx="182356" cy="781501"/>
              </a:xfrm>
              <a:custGeom>
                <a:rect b="b" l="l" r="r" t="t"/>
                <a:pathLst>
                  <a:path extrusionOk="0" h="12613" w="2943">
                    <a:moveTo>
                      <a:pt x="2755" y="188"/>
                    </a:moveTo>
                    <a:lnTo>
                      <a:pt x="2755" y="12424"/>
                    </a:lnTo>
                    <a:lnTo>
                      <a:pt x="188" y="12424"/>
                    </a:lnTo>
                    <a:lnTo>
                      <a:pt x="188" y="188"/>
                    </a:lnTo>
                    <a:close/>
                    <a:moveTo>
                      <a:pt x="87" y="0"/>
                    </a:moveTo>
                    <a:cubicBezTo>
                      <a:pt x="43" y="0"/>
                      <a:pt x="0" y="43"/>
                      <a:pt x="0" y="87"/>
                    </a:cubicBezTo>
                    <a:lnTo>
                      <a:pt x="0" y="12526"/>
                    </a:lnTo>
                    <a:cubicBezTo>
                      <a:pt x="0" y="12569"/>
                      <a:pt x="43" y="12613"/>
                      <a:pt x="87" y="12613"/>
                    </a:cubicBezTo>
                    <a:lnTo>
                      <a:pt x="2856" y="12613"/>
                    </a:lnTo>
                    <a:cubicBezTo>
                      <a:pt x="2900" y="12613"/>
                      <a:pt x="2943" y="12569"/>
                      <a:pt x="2943" y="12526"/>
                    </a:cubicBezTo>
                    <a:lnTo>
                      <a:pt x="2943" y="87"/>
                    </a:lnTo>
                    <a:cubicBezTo>
                      <a:pt x="2943" y="43"/>
                      <a:pt x="2900" y="0"/>
                      <a:pt x="28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2960553" y="-214341"/>
                <a:ext cx="11773" cy="221879"/>
              </a:xfrm>
              <a:custGeom>
                <a:rect b="b" l="l" r="r" t="t"/>
                <a:pathLst>
                  <a:path extrusionOk="0" h="3581" w="190">
                    <a:moveTo>
                      <a:pt x="88" y="0"/>
                    </a:moveTo>
                    <a:cubicBezTo>
                      <a:pt x="45" y="0"/>
                      <a:pt x="1" y="43"/>
                      <a:pt x="1" y="101"/>
                    </a:cubicBezTo>
                    <a:lnTo>
                      <a:pt x="1" y="3479"/>
                    </a:lnTo>
                    <a:cubicBezTo>
                      <a:pt x="1" y="3537"/>
                      <a:pt x="45" y="3580"/>
                      <a:pt x="88" y="3580"/>
                    </a:cubicBezTo>
                    <a:cubicBezTo>
                      <a:pt x="146" y="3580"/>
                      <a:pt x="190" y="3537"/>
                      <a:pt x="190" y="3479"/>
                    </a:cubicBezTo>
                    <a:lnTo>
                      <a:pt x="190" y="101"/>
                    </a:lnTo>
                    <a:cubicBezTo>
                      <a:pt x="190" y="43"/>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2960553" y="765538"/>
                <a:ext cx="11773" cy="222003"/>
              </a:xfrm>
              <a:custGeom>
                <a:rect b="b" l="l" r="r" t="t"/>
                <a:pathLst>
                  <a:path extrusionOk="0" h="3583" w="190">
                    <a:moveTo>
                      <a:pt x="88" y="1"/>
                    </a:moveTo>
                    <a:cubicBezTo>
                      <a:pt x="45" y="1"/>
                      <a:pt x="1" y="45"/>
                      <a:pt x="1" y="103"/>
                    </a:cubicBezTo>
                    <a:lnTo>
                      <a:pt x="1" y="3495"/>
                    </a:lnTo>
                    <a:cubicBezTo>
                      <a:pt x="1" y="3538"/>
                      <a:pt x="45" y="3582"/>
                      <a:pt x="88" y="3582"/>
                    </a:cubicBezTo>
                    <a:cubicBezTo>
                      <a:pt x="146" y="3582"/>
                      <a:pt x="190" y="3538"/>
                      <a:pt x="190" y="3495"/>
                    </a:cubicBezTo>
                    <a:lnTo>
                      <a:pt x="190" y="103"/>
                    </a:lnTo>
                    <a:cubicBezTo>
                      <a:pt x="190" y="45"/>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_1_1_1_1">
    <p:spTree>
      <p:nvGrpSpPr>
        <p:cNvPr id="119" name="Shape 119"/>
        <p:cNvGrpSpPr/>
        <p:nvPr/>
      </p:nvGrpSpPr>
      <p:grpSpPr>
        <a:xfrm>
          <a:off x="0" y="0"/>
          <a:ext cx="0" cy="0"/>
          <a:chOff x="0" y="0"/>
          <a:chExt cx="0" cy="0"/>
        </a:xfrm>
      </p:grpSpPr>
      <p:pic>
        <p:nvPicPr>
          <p:cNvPr id="120" name="Google Shape;120;p16"/>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21" name="Google Shape;12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2" name="Google Shape;122;p16"/>
          <p:cNvGrpSpPr/>
          <p:nvPr/>
        </p:nvGrpSpPr>
        <p:grpSpPr>
          <a:xfrm>
            <a:off x="8062599" y="-9872"/>
            <a:ext cx="1115609" cy="1769276"/>
            <a:chOff x="10483324" y="445478"/>
            <a:chExt cx="1115609" cy="1769276"/>
          </a:xfrm>
        </p:grpSpPr>
        <p:sp>
          <p:nvSpPr>
            <p:cNvPr id="123" name="Google Shape;123;p16"/>
            <p:cNvSpPr/>
            <p:nvPr/>
          </p:nvSpPr>
          <p:spPr>
            <a:xfrm>
              <a:off x="10489812" y="669897"/>
              <a:ext cx="177018" cy="143490"/>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10572732" y="806771"/>
              <a:ext cx="11240" cy="230072"/>
            </a:xfrm>
            <a:custGeom>
              <a:rect b="b" l="l" r="r" t="t"/>
              <a:pathLst>
                <a:path extrusionOk="0" h="3582" w="175">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10572732" y="445478"/>
              <a:ext cx="11240" cy="230072"/>
            </a:xfrm>
            <a:custGeom>
              <a:rect b="b" l="l" r="r" t="t"/>
              <a:pathLst>
                <a:path extrusionOk="0" h="3582" w="175">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10798051" y="816084"/>
              <a:ext cx="177018" cy="348319"/>
            </a:xfrm>
            <a:custGeom>
              <a:rect b="b" l="l" r="r" t="t"/>
              <a:pathLst>
                <a:path extrusionOk="0" h="5423" w="2756">
                  <a:moveTo>
                    <a:pt x="1" y="0"/>
                  </a:moveTo>
                  <a:lnTo>
                    <a:pt x="1" y="5422"/>
                  </a:lnTo>
                  <a:lnTo>
                    <a:pt x="2755" y="5422"/>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10792463" y="809597"/>
              <a:ext cx="189093" cy="360395"/>
            </a:xfrm>
            <a:custGeom>
              <a:rect b="b" l="l" r="r" t="t"/>
              <a:pathLst>
                <a:path extrusionOk="0" h="5611" w="2944">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10880907" y="1157851"/>
              <a:ext cx="12204" cy="230008"/>
            </a:xfrm>
            <a:custGeom>
              <a:rect b="b" l="l" r="r" t="t"/>
              <a:pathLst>
                <a:path extrusionOk="0" h="3581" w="19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10880907" y="592628"/>
              <a:ext cx="12204" cy="229108"/>
            </a:xfrm>
            <a:custGeom>
              <a:rect b="b" l="l" r="r" t="t"/>
              <a:pathLst>
                <a:path extrusionOk="0" h="3567" w="19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11107253" y="1180203"/>
              <a:ext cx="176954" cy="797994"/>
            </a:xfrm>
            <a:custGeom>
              <a:rect b="b" l="l" r="r" t="t"/>
              <a:pathLst>
                <a:path extrusionOk="0" h="12424" w="2755">
                  <a:moveTo>
                    <a:pt x="0" y="0"/>
                  </a:moveTo>
                  <a:lnTo>
                    <a:pt x="0" y="12424"/>
                  </a:lnTo>
                  <a:lnTo>
                    <a:pt x="2754" y="12424"/>
                  </a:lnTo>
                  <a:lnTo>
                    <a:pt x="2754"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11100638" y="1173652"/>
              <a:ext cx="189157" cy="811096"/>
            </a:xfrm>
            <a:custGeom>
              <a:rect b="b" l="l" r="r" t="t"/>
              <a:pathLst>
                <a:path extrusionOk="0" h="12628" w="2945">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11189146" y="1972543"/>
              <a:ext cx="12139" cy="229173"/>
            </a:xfrm>
            <a:custGeom>
              <a:rect b="b" l="l" r="r" t="t"/>
              <a:pathLst>
                <a:path extrusionOk="0" h="3568" w="189">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11189146" y="955720"/>
              <a:ext cx="12139" cy="230136"/>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11415428" y="1783578"/>
              <a:ext cx="176954" cy="207656"/>
            </a:xfrm>
            <a:custGeom>
              <a:rect b="b" l="l" r="r" t="t"/>
              <a:pathLst>
                <a:path extrusionOk="0" h="3233" w="2755">
                  <a:moveTo>
                    <a:pt x="0" y="0"/>
                  </a:moveTo>
                  <a:lnTo>
                    <a:pt x="0" y="3233"/>
                  </a:lnTo>
                  <a:lnTo>
                    <a:pt x="2754" y="3233"/>
                  </a:lnTo>
                  <a:lnTo>
                    <a:pt x="2754"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11497321" y="1984682"/>
              <a:ext cx="12204" cy="230072"/>
            </a:xfrm>
            <a:custGeom>
              <a:rect b="b" l="l" r="r" t="t"/>
              <a:pathLst>
                <a:path extrusionOk="0" h="3582" w="19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11497321" y="1559159"/>
              <a:ext cx="12204" cy="230072"/>
            </a:xfrm>
            <a:custGeom>
              <a:rect b="b" l="l" r="r" t="t"/>
              <a:pathLst>
                <a:path extrusionOk="0" h="3582" w="19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10483324" y="663346"/>
              <a:ext cx="190057" cy="155629"/>
            </a:xfrm>
            <a:custGeom>
              <a:rect b="b" l="l" r="r" t="t"/>
              <a:pathLst>
                <a:path extrusionOk="0" h="2423" w="2959">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11408941" y="1777027"/>
              <a:ext cx="189992" cy="219795"/>
            </a:xfrm>
            <a:custGeom>
              <a:rect b="b" l="l" r="r" t="t"/>
              <a:pathLst>
                <a:path extrusionOk="0" h="3422" w="2958">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39" name="Shape 139"/>
        <p:cNvGrpSpPr/>
        <p:nvPr/>
      </p:nvGrpSpPr>
      <p:grpSpPr>
        <a:xfrm>
          <a:off x="0" y="0"/>
          <a:ext cx="0" cy="0"/>
          <a:chOff x="0" y="0"/>
          <a:chExt cx="0" cy="0"/>
        </a:xfrm>
      </p:grpSpPr>
      <p:pic>
        <p:nvPicPr>
          <p:cNvPr id="140" name="Google Shape;140;p17"/>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141" name="Google Shape;141;p17"/>
          <p:cNvSpPr txBox="1"/>
          <p:nvPr>
            <p:ph type="title"/>
          </p:nvPr>
        </p:nvSpPr>
        <p:spPr>
          <a:xfrm>
            <a:off x="713225" y="539500"/>
            <a:ext cx="2402100" cy="1146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17"/>
          <p:cNvSpPr txBox="1"/>
          <p:nvPr>
            <p:ph idx="1" type="subTitle"/>
          </p:nvPr>
        </p:nvSpPr>
        <p:spPr>
          <a:xfrm>
            <a:off x="713225" y="1723150"/>
            <a:ext cx="24021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17"/>
          <p:cNvSpPr/>
          <p:nvPr>
            <p:ph idx="2" type="pic"/>
          </p:nvPr>
        </p:nvSpPr>
        <p:spPr>
          <a:xfrm>
            <a:off x="713225" y="2953775"/>
            <a:ext cx="2801100" cy="1650300"/>
          </a:xfrm>
          <a:prstGeom prst="rect">
            <a:avLst/>
          </a:prstGeom>
          <a:noFill/>
          <a:ln cap="flat" cmpd="sng" w="9525">
            <a:solidFill>
              <a:schemeClr val="accent1"/>
            </a:solidFill>
            <a:prstDash val="solid"/>
            <a:round/>
            <a:headEnd len="sm" w="sm" type="none"/>
            <a:tailEnd len="sm" w="sm" type="none"/>
          </a:ln>
        </p:spPr>
      </p:sp>
      <p:sp>
        <p:nvSpPr>
          <p:cNvPr id="144" name="Google Shape;144;p17"/>
          <p:cNvSpPr/>
          <p:nvPr>
            <p:ph idx="3" type="pic"/>
          </p:nvPr>
        </p:nvSpPr>
        <p:spPr>
          <a:xfrm>
            <a:off x="3671775" y="539500"/>
            <a:ext cx="4740300" cy="2285700"/>
          </a:xfrm>
          <a:prstGeom prst="rect">
            <a:avLst/>
          </a:prstGeom>
          <a:noFill/>
          <a:ln cap="flat" cmpd="sng" w="9525">
            <a:solidFill>
              <a:schemeClr val="accent1"/>
            </a:solidFill>
            <a:prstDash val="solid"/>
            <a:round/>
            <a:headEnd len="sm" w="sm" type="none"/>
            <a:tailEnd len="sm" w="sm" type="none"/>
          </a:ln>
        </p:spPr>
      </p:sp>
      <p:sp>
        <p:nvSpPr>
          <p:cNvPr id="145" name="Google Shape;145;p17"/>
          <p:cNvSpPr/>
          <p:nvPr>
            <p:ph idx="4" type="pic"/>
          </p:nvPr>
        </p:nvSpPr>
        <p:spPr>
          <a:xfrm>
            <a:off x="3671775" y="2953775"/>
            <a:ext cx="4740300" cy="1650300"/>
          </a:xfrm>
          <a:prstGeom prst="rect">
            <a:avLst/>
          </a:prstGeom>
          <a:noFill/>
          <a:ln cap="flat" cmpd="sng" w="9525">
            <a:solidFill>
              <a:schemeClr val="accent1"/>
            </a:solidFill>
            <a:prstDash val="solid"/>
            <a:round/>
            <a:headEnd len="sm" w="sm" type="none"/>
            <a:tailEnd len="sm" w="sm" type="none"/>
          </a:ln>
        </p:spPr>
      </p:sp>
      <p:grpSp>
        <p:nvGrpSpPr>
          <p:cNvPr id="146" name="Google Shape;146;p17"/>
          <p:cNvGrpSpPr/>
          <p:nvPr/>
        </p:nvGrpSpPr>
        <p:grpSpPr>
          <a:xfrm>
            <a:off x="-6" y="2"/>
            <a:ext cx="777039" cy="1366258"/>
            <a:chOff x="-3076431" y="1851552"/>
            <a:chExt cx="777039" cy="1366258"/>
          </a:xfrm>
        </p:grpSpPr>
        <p:sp>
          <p:nvSpPr>
            <p:cNvPr id="147" name="Google Shape;147;p17"/>
            <p:cNvSpPr/>
            <p:nvPr/>
          </p:nvSpPr>
          <p:spPr>
            <a:xfrm>
              <a:off x="-3071040" y="2757824"/>
              <a:ext cx="170769" cy="244370"/>
            </a:xfrm>
            <a:custGeom>
              <a:rect b="b" l="l" r="r" t="t"/>
              <a:pathLst>
                <a:path extrusionOk="0" h="3944" w="2756">
                  <a:moveTo>
                    <a:pt x="1" y="1"/>
                  </a:moveTo>
                  <a:lnTo>
                    <a:pt x="1" y="3944"/>
                  </a:lnTo>
                  <a:lnTo>
                    <a:pt x="2755" y="3944"/>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3076431" y="2752434"/>
              <a:ext cx="182418" cy="255151"/>
            </a:xfrm>
            <a:custGeom>
              <a:rect b="b" l="l" r="r" t="t"/>
              <a:pathLst>
                <a:path extrusionOk="0" h="4118" w="2944">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2991113" y="2542270"/>
              <a:ext cx="11773" cy="221941"/>
            </a:xfrm>
            <a:custGeom>
              <a:rect b="b" l="l" r="r" t="t"/>
              <a:pathLst>
                <a:path extrusionOk="0" h="3582" w="19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2991113" y="2995870"/>
              <a:ext cx="11773" cy="221941"/>
            </a:xfrm>
            <a:custGeom>
              <a:rect b="b" l="l" r="r" t="t"/>
              <a:pathLst>
                <a:path extrusionOk="0" h="3582" w="19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2773761" y="2067975"/>
              <a:ext cx="171698" cy="677347"/>
            </a:xfrm>
            <a:custGeom>
              <a:rect b="b" l="l" r="r" t="t"/>
              <a:pathLst>
                <a:path extrusionOk="0" h="10932" w="2771">
                  <a:moveTo>
                    <a:pt x="1" y="1"/>
                  </a:moveTo>
                  <a:lnTo>
                    <a:pt x="1" y="10932"/>
                  </a:lnTo>
                  <a:lnTo>
                    <a:pt x="2770" y="10932"/>
                  </a:lnTo>
                  <a:lnTo>
                    <a:pt x="2770"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2779151" y="2061717"/>
              <a:ext cx="182480" cy="688995"/>
            </a:xfrm>
            <a:custGeom>
              <a:rect b="b" l="l" r="r" t="t"/>
              <a:pathLst>
                <a:path extrusionOk="0" h="11120" w="2945">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2693772" y="1851552"/>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2693772" y="2738989"/>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2475552" y="2070701"/>
              <a:ext cx="170769" cy="164442"/>
            </a:xfrm>
            <a:custGeom>
              <a:rect b="b" l="l" r="r" t="t"/>
              <a:pathLst>
                <a:path extrusionOk="0" h="2654" w="2756">
                  <a:moveTo>
                    <a:pt x="1" y="1"/>
                  </a:moveTo>
                  <a:lnTo>
                    <a:pt x="1" y="2653"/>
                  </a:lnTo>
                  <a:lnTo>
                    <a:pt x="2755" y="2653"/>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2481810" y="2065310"/>
              <a:ext cx="182418" cy="175223"/>
            </a:xfrm>
            <a:custGeom>
              <a:rect b="b" l="l" r="r" t="t"/>
              <a:pathLst>
                <a:path extrusionOk="0" h="2828" w="2944">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2396492" y="1855146"/>
              <a:ext cx="11773" cy="221879"/>
            </a:xfrm>
            <a:custGeom>
              <a:rect b="b" l="l" r="r" t="t"/>
              <a:pathLst>
                <a:path extrusionOk="0" h="3581" w="19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2396492" y="2228820"/>
              <a:ext cx="11773" cy="221879"/>
            </a:xfrm>
            <a:custGeom>
              <a:rect b="b" l="l" r="r" t="t"/>
              <a:pathLst>
                <a:path extrusionOk="0" h="3581" w="19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59" name="Shape 159"/>
        <p:cNvGrpSpPr/>
        <p:nvPr/>
      </p:nvGrpSpPr>
      <p:grpSpPr>
        <a:xfrm>
          <a:off x="0" y="0"/>
          <a:ext cx="0" cy="0"/>
          <a:chOff x="0" y="0"/>
          <a:chExt cx="0" cy="0"/>
        </a:xfrm>
      </p:grpSpPr>
      <p:pic>
        <p:nvPicPr>
          <p:cNvPr id="160" name="Google Shape;160;p18"/>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61" name="Google Shape;16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18"/>
          <p:cNvSpPr txBox="1"/>
          <p:nvPr>
            <p:ph idx="1" type="body"/>
          </p:nvPr>
        </p:nvSpPr>
        <p:spPr>
          <a:xfrm>
            <a:off x="720000" y="1215750"/>
            <a:ext cx="7704000" cy="1263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Albert Sans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3" name="Shape 163"/>
        <p:cNvGrpSpPr/>
        <p:nvPr/>
      </p:nvGrpSpPr>
      <p:grpSpPr>
        <a:xfrm>
          <a:off x="0" y="0"/>
          <a:ext cx="0" cy="0"/>
          <a:chOff x="0" y="0"/>
          <a:chExt cx="0" cy="0"/>
        </a:xfrm>
      </p:grpSpPr>
      <p:pic>
        <p:nvPicPr>
          <p:cNvPr id="164" name="Google Shape;164;p19"/>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165" name="Google Shape;16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 name="Google Shape;166;p19"/>
          <p:cNvSpPr txBox="1"/>
          <p:nvPr>
            <p:ph idx="1" type="subTitle"/>
          </p:nvPr>
        </p:nvSpPr>
        <p:spPr>
          <a:xfrm>
            <a:off x="3221400" y="2626749"/>
            <a:ext cx="4659300" cy="6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9"/>
          <p:cNvSpPr txBox="1"/>
          <p:nvPr>
            <p:ph idx="2" type="subTitle"/>
          </p:nvPr>
        </p:nvSpPr>
        <p:spPr>
          <a:xfrm>
            <a:off x="3221400" y="3653025"/>
            <a:ext cx="4659300" cy="6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9"/>
          <p:cNvSpPr txBox="1"/>
          <p:nvPr>
            <p:ph idx="3" type="subTitle"/>
          </p:nvPr>
        </p:nvSpPr>
        <p:spPr>
          <a:xfrm>
            <a:off x="3221400" y="1600474"/>
            <a:ext cx="4659300" cy="6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9"/>
          <p:cNvSpPr txBox="1"/>
          <p:nvPr>
            <p:ph idx="4" type="subTitle"/>
          </p:nvPr>
        </p:nvSpPr>
        <p:spPr>
          <a:xfrm>
            <a:off x="3221400" y="2251451"/>
            <a:ext cx="4659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19"/>
          <p:cNvSpPr txBox="1"/>
          <p:nvPr>
            <p:ph idx="5" type="subTitle"/>
          </p:nvPr>
        </p:nvSpPr>
        <p:spPr>
          <a:xfrm>
            <a:off x="3221400" y="3277727"/>
            <a:ext cx="4659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19"/>
          <p:cNvSpPr txBox="1"/>
          <p:nvPr>
            <p:ph idx="6" type="subTitle"/>
          </p:nvPr>
        </p:nvSpPr>
        <p:spPr>
          <a:xfrm>
            <a:off x="3221400" y="1225175"/>
            <a:ext cx="46593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2" name="Google Shape;172;p19"/>
          <p:cNvSpPr/>
          <p:nvPr/>
        </p:nvSpPr>
        <p:spPr>
          <a:xfrm flipH="1" rot="-1164432">
            <a:off x="485709" y="4635591"/>
            <a:ext cx="9144101" cy="1533951"/>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3" name="Shape 173"/>
        <p:cNvGrpSpPr/>
        <p:nvPr/>
      </p:nvGrpSpPr>
      <p:grpSpPr>
        <a:xfrm>
          <a:off x="0" y="0"/>
          <a:ext cx="0" cy="0"/>
          <a:chOff x="0" y="0"/>
          <a:chExt cx="0" cy="0"/>
        </a:xfrm>
      </p:grpSpPr>
      <p:pic>
        <p:nvPicPr>
          <p:cNvPr id="174" name="Google Shape;174;p20"/>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75" name="Google Shape;17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20"/>
          <p:cNvSpPr txBox="1"/>
          <p:nvPr>
            <p:ph idx="1" type="subTitle"/>
          </p:nvPr>
        </p:nvSpPr>
        <p:spPr>
          <a:xfrm>
            <a:off x="1640663" y="1825100"/>
            <a:ext cx="27642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20"/>
          <p:cNvSpPr txBox="1"/>
          <p:nvPr>
            <p:ph idx="2" type="subTitle"/>
          </p:nvPr>
        </p:nvSpPr>
        <p:spPr>
          <a:xfrm>
            <a:off x="5391332" y="1825100"/>
            <a:ext cx="27642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20"/>
          <p:cNvSpPr txBox="1"/>
          <p:nvPr>
            <p:ph idx="3" type="subTitle"/>
          </p:nvPr>
        </p:nvSpPr>
        <p:spPr>
          <a:xfrm>
            <a:off x="1640663" y="3485675"/>
            <a:ext cx="27642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20"/>
          <p:cNvSpPr txBox="1"/>
          <p:nvPr>
            <p:ph idx="4" type="subTitle"/>
          </p:nvPr>
        </p:nvSpPr>
        <p:spPr>
          <a:xfrm>
            <a:off x="5391332" y="3485675"/>
            <a:ext cx="27642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20"/>
          <p:cNvSpPr txBox="1"/>
          <p:nvPr>
            <p:ph idx="5" type="subTitle"/>
          </p:nvPr>
        </p:nvSpPr>
        <p:spPr>
          <a:xfrm>
            <a:off x="1640662" y="1455550"/>
            <a:ext cx="276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20"/>
          <p:cNvSpPr txBox="1"/>
          <p:nvPr>
            <p:ph idx="6" type="subTitle"/>
          </p:nvPr>
        </p:nvSpPr>
        <p:spPr>
          <a:xfrm>
            <a:off x="1640662" y="3116200"/>
            <a:ext cx="276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20"/>
          <p:cNvSpPr txBox="1"/>
          <p:nvPr>
            <p:ph idx="7" type="subTitle"/>
          </p:nvPr>
        </p:nvSpPr>
        <p:spPr>
          <a:xfrm>
            <a:off x="5391306" y="1455550"/>
            <a:ext cx="276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3" name="Google Shape;183;p20"/>
          <p:cNvSpPr txBox="1"/>
          <p:nvPr>
            <p:ph idx="8" type="subTitle"/>
          </p:nvPr>
        </p:nvSpPr>
        <p:spPr>
          <a:xfrm>
            <a:off x="5391306" y="3116200"/>
            <a:ext cx="2764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 name="Google Shape;184;p20"/>
          <p:cNvSpPr/>
          <p:nvPr/>
        </p:nvSpPr>
        <p:spPr>
          <a:xfrm flipH="1">
            <a:off x="1711250" y="-867100"/>
            <a:ext cx="9144101" cy="2377428"/>
          </a:xfrm>
          <a:custGeom>
            <a:rect b="b" l="l" r="r" t="t"/>
            <a:pathLst>
              <a:path extrusionOk="0" h="73270" w="281986">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4" name="Google Shape;14;p3"/>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3225" y="2762850"/>
            <a:ext cx="1753800" cy="690900"/>
          </a:xfrm>
          <a:prstGeom prst="rect">
            <a:avLst/>
          </a:prstGeom>
          <a:solidFill>
            <a:srgbClr val="89FFFF">
              <a:alpha val="443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p:nvPr>
            <p:ph idx="3" type="pic"/>
          </p:nvPr>
        </p:nvSpPr>
        <p:spPr>
          <a:xfrm>
            <a:off x="4480775" y="539500"/>
            <a:ext cx="3950400" cy="2914200"/>
          </a:xfrm>
          <a:prstGeom prst="rect">
            <a:avLst/>
          </a:prstGeom>
          <a:noFill/>
          <a:ln cap="flat" cmpd="sng" w="9525">
            <a:solidFill>
              <a:schemeClr val="accent1"/>
            </a:solidFill>
            <a:prstDash val="solid"/>
            <a:round/>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5" name="Shape 185"/>
        <p:cNvGrpSpPr/>
        <p:nvPr/>
      </p:nvGrpSpPr>
      <p:grpSpPr>
        <a:xfrm>
          <a:off x="0" y="0"/>
          <a:ext cx="0" cy="0"/>
          <a:chOff x="0" y="0"/>
          <a:chExt cx="0" cy="0"/>
        </a:xfrm>
      </p:grpSpPr>
      <p:pic>
        <p:nvPicPr>
          <p:cNvPr id="186" name="Google Shape;186;p21"/>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187" name="Google Shape;18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21"/>
          <p:cNvSpPr txBox="1"/>
          <p:nvPr>
            <p:ph idx="1" type="subTitle"/>
          </p:nvPr>
        </p:nvSpPr>
        <p:spPr>
          <a:xfrm>
            <a:off x="877804" y="1710161"/>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21"/>
          <p:cNvSpPr txBox="1"/>
          <p:nvPr>
            <p:ph idx="2" type="subTitle"/>
          </p:nvPr>
        </p:nvSpPr>
        <p:spPr>
          <a:xfrm>
            <a:off x="3583649" y="1710161"/>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1"/>
          <p:cNvSpPr txBox="1"/>
          <p:nvPr>
            <p:ph idx="3" type="subTitle"/>
          </p:nvPr>
        </p:nvSpPr>
        <p:spPr>
          <a:xfrm>
            <a:off x="877804" y="3440450"/>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1"/>
          <p:cNvSpPr txBox="1"/>
          <p:nvPr>
            <p:ph idx="4" type="subTitle"/>
          </p:nvPr>
        </p:nvSpPr>
        <p:spPr>
          <a:xfrm>
            <a:off x="3584400" y="3440450"/>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1"/>
          <p:cNvSpPr txBox="1"/>
          <p:nvPr>
            <p:ph idx="5" type="subTitle"/>
          </p:nvPr>
        </p:nvSpPr>
        <p:spPr>
          <a:xfrm>
            <a:off x="6290996" y="1710161"/>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1"/>
          <p:cNvSpPr txBox="1"/>
          <p:nvPr>
            <p:ph idx="6" type="subTitle"/>
          </p:nvPr>
        </p:nvSpPr>
        <p:spPr>
          <a:xfrm>
            <a:off x="6290996" y="3440450"/>
            <a:ext cx="19752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21"/>
          <p:cNvSpPr txBox="1"/>
          <p:nvPr>
            <p:ph idx="7" type="subTitle"/>
          </p:nvPr>
        </p:nvSpPr>
        <p:spPr>
          <a:xfrm>
            <a:off x="876304" y="13362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5" name="Google Shape;195;p21"/>
          <p:cNvSpPr txBox="1"/>
          <p:nvPr>
            <p:ph idx="8" type="subTitle"/>
          </p:nvPr>
        </p:nvSpPr>
        <p:spPr>
          <a:xfrm>
            <a:off x="3582149" y="13362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6" name="Google Shape;196;p21"/>
          <p:cNvSpPr txBox="1"/>
          <p:nvPr>
            <p:ph idx="9" type="subTitle"/>
          </p:nvPr>
        </p:nvSpPr>
        <p:spPr>
          <a:xfrm>
            <a:off x="6289496" y="13362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 name="Google Shape;197;p21"/>
          <p:cNvSpPr txBox="1"/>
          <p:nvPr>
            <p:ph idx="13" type="subTitle"/>
          </p:nvPr>
        </p:nvSpPr>
        <p:spPr>
          <a:xfrm>
            <a:off x="876304"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8" name="Google Shape;198;p21"/>
          <p:cNvSpPr txBox="1"/>
          <p:nvPr>
            <p:ph idx="14" type="subTitle"/>
          </p:nvPr>
        </p:nvSpPr>
        <p:spPr>
          <a:xfrm>
            <a:off x="3582149"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9" name="Google Shape;199;p21"/>
          <p:cNvSpPr txBox="1"/>
          <p:nvPr>
            <p:ph idx="15" type="subTitle"/>
          </p:nvPr>
        </p:nvSpPr>
        <p:spPr>
          <a:xfrm>
            <a:off x="6289496"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0" name="Google Shape;200;p21"/>
          <p:cNvGrpSpPr/>
          <p:nvPr/>
        </p:nvGrpSpPr>
        <p:grpSpPr>
          <a:xfrm>
            <a:off x="8347804" y="139974"/>
            <a:ext cx="777968" cy="1568368"/>
            <a:chOff x="8347804" y="139974"/>
            <a:chExt cx="777968" cy="1568368"/>
          </a:xfrm>
        </p:grpSpPr>
        <p:sp>
          <p:nvSpPr>
            <p:cNvPr id="201" name="Google Shape;201;p21"/>
            <p:cNvSpPr/>
            <p:nvPr/>
          </p:nvSpPr>
          <p:spPr>
            <a:xfrm>
              <a:off x="8433183" y="139974"/>
              <a:ext cx="11711" cy="221879"/>
            </a:xfrm>
            <a:custGeom>
              <a:rect b="b" l="l" r="r" t="t"/>
              <a:pathLst>
                <a:path extrusionOk="0" h="3581"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8433183" y="1027410"/>
              <a:ext cx="11711" cy="221941"/>
            </a:xfrm>
            <a:custGeom>
              <a:rect b="b" l="l" r="r" t="t"/>
              <a:pathLst>
                <a:path extrusionOk="0" h="3582"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1"/>
            <p:cNvGrpSpPr/>
            <p:nvPr/>
          </p:nvGrpSpPr>
          <p:grpSpPr>
            <a:xfrm>
              <a:off x="8347804" y="143567"/>
              <a:ext cx="777968" cy="1354624"/>
              <a:chOff x="8347804" y="143567"/>
              <a:chExt cx="777968" cy="1354624"/>
            </a:xfrm>
          </p:grpSpPr>
          <p:sp>
            <p:nvSpPr>
              <p:cNvPr id="204" name="Google Shape;204;p21"/>
              <p:cNvSpPr/>
              <p:nvPr/>
            </p:nvSpPr>
            <p:spPr>
              <a:xfrm>
                <a:off x="8354124" y="356396"/>
                <a:ext cx="170769" cy="677347"/>
              </a:xfrm>
              <a:custGeom>
                <a:rect b="b" l="l" r="r" t="t"/>
                <a:pathLst>
                  <a:path extrusionOk="0" h="10932" w="2756">
                    <a:moveTo>
                      <a:pt x="1" y="1"/>
                    </a:moveTo>
                    <a:lnTo>
                      <a:pt x="1" y="10932"/>
                    </a:lnTo>
                    <a:lnTo>
                      <a:pt x="2755" y="10932"/>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8347804" y="350200"/>
                <a:ext cx="182480" cy="688933"/>
              </a:xfrm>
              <a:custGeom>
                <a:rect b="b" l="l" r="r" t="t"/>
                <a:pathLst>
                  <a:path extrusionOk="0" h="11119" w="2945">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651403" y="359989"/>
                <a:ext cx="170769" cy="163574"/>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8646013" y="353793"/>
                <a:ext cx="182480" cy="175161"/>
              </a:xfrm>
              <a:custGeom>
                <a:rect b="b" l="l" r="r" t="t"/>
                <a:pathLst>
                  <a:path extrusionOk="0" h="2827" w="2945">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8731393" y="143567"/>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8731393" y="517241"/>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8948745" y="538803"/>
                <a:ext cx="171636" cy="953998"/>
              </a:xfrm>
              <a:custGeom>
                <a:rect b="b" l="l" r="r" t="t"/>
                <a:pathLst>
                  <a:path extrusionOk="0" h="15397" w="2770">
                    <a:moveTo>
                      <a:pt x="1" y="0"/>
                    </a:moveTo>
                    <a:lnTo>
                      <a:pt x="1" y="15396"/>
                    </a:lnTo>
                    <a:lnTo>
                      <a:pt x="2769" y="15396"/>
                    </a:lnTo>
                    <a:lnTo>
                      <a:pt x="2769"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8943355" y="532483"/>
                <a:ext cx="182418" cy="965709"/>
              </a:xfrm>
              <a:custGeom>
                <a:rect b="b" l="l" r="r" t="t"/>
                <a:pathLst>
                  <a:path extrusionOk="0" h="15586" w="2944">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9028672" y="322318"/>
                <a:ext cx="11773" cy="221941"/>
              </a:xfrm>
              <a:custGeom>
                <a:rect b="b" l="l" r="r" t="t"/>
                <a:pathLst>
                  <a:path extrusionOk="0" h="3582" w="19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1"/>
            <p:cNvSpPr/>
            <p:nvPr/>
          </p:nvSpPr>
          <p:spPr>
            <a:xfrm>
              <a:off x="9028672" y="1486401"/>
              <a:ext cx="11773" cy="221941"/>
            </a:xfrm>
            <a:custGeom>
              <a:rect b="b" l="l" r="r" t="t"/>
              <a:pathLst>
                <a:path extrusionOk="0" h="3582" w="19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4" name="Shape 214"/>
        <p:cNvGrpSpPr/>
        <p:nvPr/>
      </p:nvGrpSpPr>
      <p:grpSpPr>
        <a:xfrm>
          <a:off x="0" y="0"/>
          <a:ext cx="0" cy="0"/>
          <a:chOff x="0" y="0"/>
          <a:chExt cx="0" cy="0"/>
        </a:xfrm>
      </p:grpSpPr>
      <p:pic>
        <p:nvPicPr>
          <p:cNvPr id="215" name="Google Shape;215;p22"/>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216" name="Google Shape;216;p22"/>
          <p:cNvSpPr txBox="1"/>
          <p:nvPr>
            <p:ph type="title"/>
          </p:nvPr>
        </p:nvSpPr>
        <p:spPr>
          <a:xfrm>
            <a:off x="713225" y="540000"/>
            <a:ext cx="41517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2"/>
          <p:cNvSpPr txBox="1"/>
          <p:nvPr>
            <p:ph idx="1" type="subTitle"/>
          </p:nvPr>
        </p:nvSpPr>
        <p:spPr>
          <a:xfrm>
            <a:off x="713225" y="1689050"/>
            <a:ext cx="41517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22"/>
          <p:cNvSpPr txBox="1"/>
          <p:nvPr/>
        </p:nvSpPr>
        <p:spPr>
          <a:xfrm>
            <a:off x="713225" y="382970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lbert Sans"/>
                <a:ea typeface="Albert Sans"/>
                <a:cs typeface="Albert Sans"/>
                <a:sym typeface="Albert Sans"/>
              </a:rPr>
              <a:t>CREDITS:</a:t>
            </a:r>
            <a:r>
              <a:rPr lang="en" sz="1100">
                <a:solidFill>
                  <a:schemeClr val="dk1"/>
                </a:solidFill>
                <a:latin typeface="Albert Sans"/>
                <a:ea typeface="Albert Sans"/>
                <a:cs typeface="Albert Sans"/>
                <a:sym typeface="Albert Sans"/>
              </a:rPr>
              <a:t> This presentation template was created by </a:t>
            </a:r>
            <a:r>
              <a:rPr b="1" lang="en" sz="1100" u="sng">
                <a:solidFill>
                  <a:schemeClr val="dk1"/>
                </a:solidFill>
                <a:latin typeface="Albert Sans"/>
                <a:ea typeface="Albert Sans"/>
                <a:cs typeface="Albert Sans"/>
                <a:sym typeface="Albert Sans"/>
                <a:hlinkClick r:id="rId3">
                  <a:extLst>
                    <a:ext uri="{A12FA001-AC4F-418D-AE19-62706E023703}">
                      <ahyp:hlinkClr val="tx"/>
                    </a:ext>
                  </a:extLst>
                </a:hlinkClick>
              </a:rPr>
              <a:t>Slidesgo</a:t>
            </a:r>
            <a:r>
              <a:rPr lang="en" sz="1100">
                <a:solidFill>
                  <a:schemeClr val="dk1"/>
                </a:solidFill>
                <a:latin typeface="Albert Sans"/>
                <a:ea typeface="Albert Sans"/>
                <a:cs typeface="Albert Sans"/>
                <a:sym typeface="Albert Sans"/>
              </a:rPr>
              <a:t>, and includes icons by </a:t>
            </a:r>
            <a:r>
              <a:rPr b="1" lang="en" sz="1100" u="sng">
                <a:solidFill>
                  <a:schemeClr val="dk1"/>
                </a:solidFill>
                <a:latin typeface="Albert Sans"/>
                <a:ea typeface="Albert Sans"/>
                <a:cs typeface="Albert Sans"/>
                <a:sym typeface="Albert Sans"/>
                <a:hlinkClick r:id="rId4">
                  <a:extLst>
                    <a:ext uri="{A12FA001-AC4F-418D-AE19-62706E023703}">
                      <ahyp:hlinkClr val="tx"/>
                    </a:ext>
                  </a:extLst>
                </a:hlinkClick>
              </a:rPr>
              <a:t>Flaticon</a:t>
            </a:r>
            <a:r>
              <a:rPr lang="en" sz="1100">
                <a:solidFill>
                  <a:schemeClr val="dk1"/>
                </a:solidFill>
                <a:latin typeface="Albert Sans"/>
                <a:ea typeface="Albert Sans"/>
                <a:cs typeface="Albert Sans"/>
                <a:sym typeface="Albert Sans"/>
              </a:rPr>
              <a:t>, and infographics &amp; images by </a:t>
            </a:r>
            <a:r>
              <a:rPr b="1" lang="en" sz="1100" u="sng">
                <a:solidFill>
                  <a:schemeClr val="dk1"/>
                </a:solidFill>
                <a:latin typeface="Albert Sans"/>
                <a:ea typeface="Albert Sans"/>
                <a:cs typeface="Albert Sans"/>
                <a:sym typeface="Albert Sans"/>
                <a:hlinkClick r:id="rId5">
                  <a:extLst>
                    <a:ext uri="{A12FA001-AC4F-418D-AE19-62706E023703}">
                      <ahyp:hlinkClr val="tx"/>
                    </a:ext>
                  </a:extLst>
                </a:hlinkClick>
              </a:rPr>
              <a:t>Freepik</a:t>
            </a:r>
            <a:r>
              <a:rPr lang="en" sz="1100" u="sng">
                <a:solidFill>
                  <a:schemeClr val="dk1"/>
                </a:solidFill>
                <a:latin typeface="Albert Sans"/>
                <a:ea typeface="Albert Sans"/>
                <a:cs typeface="Albert Sans"/>
                <a:sym typeface="Albert Sans"/>
              </a:rPr>
              <a:t> </a:t>
            </a:r>
            <a:endParaRPr b="1" sz="1100" u="sng">
              <a:solidFill>
                <a:schemeClr val="dk1"/>
              </a:solidFill>
              <a:latin typeface="Albert Sans"/>
              <a:ea typeface="Albert Sans"/>
              <a:cs typeface="Albert Sans"/>
              <a:sym typeface="Albert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9" name="Shape 219"/>
        <p:cNvGrpSpPr/>
        <p:nvPr/>
      </p:nvGrpSpPr>
      <p:grpSpPr>
        <a:xfrm>
          <a:off x="0" y="0"/>
          <a:ext cx="0" cy="0"/>
          <a:chOff x="0" y="0"/>
          <a:chExt cx="0" cy="0"/>
        </a:xfrm>
      </p:grpSpPr>
      <p:pic>
        <p:nvPicPr>
          <p:cNvPr id="220" name="Google Shape;220;p23"/>
          <p:cNvPicPr preferRelativeResize="0"/>
          <p:nvPr/>
        </p:nvPicPr>
        <p:blipFill>
          <a:blip r:embed="rId2">
            <a:alphaModFix amt="35000"/>
          </a:blip>
          <a:stretch>
            <a:fillRect/>
          </a:stretch>
        </p:blipFill>
        <p:spPr>
          <a:xfrm>
            <a:off x="3720" y="0"/>
            <a:ext cx="9136561" cy="5143500"/>
          </a:xfrm>
          <a:prstGeom prst="rect">
            <a:avLst/>
          </a:prstGeom>
          <a:noFill/>
          <a:ln>
            <a:noFill/>
          </a:ln>
        </p:spPr>
      </p:pic>
      <p:grpSp>
        <p:nvGrpSpPr>
          <p:cNvPr id="221" name="Google Shape;221;p23"/>
          <p:cNvGrpSpPr/>
          <p:nvPr/>
        </p:nvGrpSpPr>
        <p:grpSpPr>
          <a:xfrm>
            <a:off x="-50130" y="2852650"/>
            <a:ext cx="9244147" cy="2638311"/>
            <a:chOff x="-50130" y="2852650"/>
            <a:chExt cx="9244147" cy="2638311"/>
          </a:xfrm>
        </p:grpSpPr>
        <p:sp>
          <p:nvSpPr>
            <p:cNvPr id="222" name="Google Shape;222;p23"/>
            <p:cNvSpPr/>
            <p:nvPr/>
          </p:nvSpPr>
          <p:spPr>
            <a:xfrm flipH="1" rot="-305187">
              <a:off x="-135" y="3554666"/>
              <a:ext cx="9144157" cy="1533960"/>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100" y="2852650"/>
              <a:ext cx="9144101" cy="2377428"/>
            </a:xfrm>
            <a:custGeom>
              <a:rect b="b" l="l" r="r" t="t"/>
              <a:pathLst>
                <a:path extrusionOk="0" h="73270" w="281986">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4" name="Shape 224"/>
        <p:cNvGrpSpPr/>
        <p:nvPr/>
      </p:nvGrpSpPr>
      <p:grpSpPr>
        <a:xfrm>
          <a:off x="0" y="0"/>
          <a:ext cx="0" cy="0"/>
          <a:chOff x="0" y="0"/>
          <a:chExt cx="0" cy="0"/>
        </a:xfrm>
      </p:grpSpPr>
      <p:pic>
        <p:nvPicPr>
          <p:cNvPr id="225" name="Google Shape;225;p24"/>
          <p:cNvPicPr preferRelativeResize="0"/>
          <p:nvPr/>
        </p:nvPicPr>
        <p:blipFill>
          <a:blip r:embed="rId2">
            <a:alphaModFix amt="35000"/>
          </a:blip>
          <a:stretch>
            <a:fillRect/>
          </a:stretch>
        </p:blipFill>
        <p:spPr>
          <a:xfrm>
            <a:off x="1341" y="-6858"/>
            <a:ext cx="9141319" cy="5157216"/>
          </a:xfrm>
          <a:prstGeom prst="rect">
            <a:avLst/>
          </a:prstGeom>
          <a:noFill/>
          <a:ln>
            <a:noFill/>
          </a:ln>
        </p:spPr>
      </p:pic>
      <p:grpSp>
        <p:nvGrpSpPr>
          <p:cNvPr id="226" name="Google Shape;226;p24"/>
          <p:cNvGrpSpPr/>
          <p:nvPr/>
        </p:nvGrpSpPr>
        <p:grpSpPr>
          <a:xfrm>
            <a:off x="4302436" y="-600403"/>
            <a:ext cx="4823336" cy="2308744"/>
            <a:chOff x="4302436" y="-600403"/>
            <a:chExt cx="4823336" cy="2308744"/>
          </a:xfrm>
        </p:grpSpPr>
        <p:grpSp>
          <p:nvGrpSpPr>
            <p:cNvPr id="227" name="Google Shape;227;p24"/>
            <p:cNvGrpSpPr/>
            <p:nvPr/>
          </p:nvGrpSpPr>
          <p:grpSpPr>
            <a:xfrm>
              <a:off x="8347804" y="139974"/>
              <a:ext cx="777968" cy="1568368"/>
              <a:chOff x="8347804" y="139974"/>
              <a:chExt cx="777968" cy="1568368"/>
            </a:xfrm>
          </p:grpSpPr>
          <p:sp>
            <p:nvSpPr>
              <p:cNvPr id="228" name="Google Shape;228;p24"/>
              <p:cNvSpPr/>
              <p:nvPr/>
            </p:nvSpPr>
            <p:spPr>
              <a:xfrm>
                <a:off x="8433183" y="139974"/>
                <a:ext cx="11711" cy="221879"/>
              </a:xfrm>
              <a:custGeom>
                <a:rect b="b" l="l" r="r" t="t"/>
                <a:pathLst>
                  <a:path extrusionOk="0" h="3581"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8433183" y="1027410"/>
                <a:ext cx="11711" cy="221941"/>
              </a:xfrm>
              <a:custGeom>
                <a:rect b="b" l="l" r="r" t="t"/>
                <a:pathLst>
                  <a:path extrusionOk="0" h="3582"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4"/>
              <p:cNvGrpSpPr/>
              <p:nvPr/>
            </p:nvGrpSpPr>
            <p:grpSpPr>
              <a:xfrm>
                <a:off x="8347804" y="143567"/>
                <a:ext cx="777968" cy="1354624"/>
                <a:chOff x="8347804" y="143567"/>
                <a:chExt cx="777968" cy="1354624"/>
              </a:xfrm>
            </p:grpSpPr>
            <p:sp>
              <p:nvSpPr>
                <p:cNvPr id="231" name="Google Shape;231;p24"/>
                <p:cNvSpPr/>
                <p:nvPr/>
              </p:nvSpPr>
              <p:spPr>
                <a:xfrm>
                  <a:off x="8354124" y="356396"/>
                  <a:ext cx="170769" cy="677347"/>
                </a:xfrm>
                <a:custGeom>
                  <a:rect b="b" l="l" r="r" t="t"/>
                  <a:pathLst>
                    <a:path extrusionOk="0" h="10932" w="2756">
                      <a:moveTo>
                        <a:pt x="1" y="1"/>
                      </a:moveTo>
                      <a:lnTo>
                        <a:pt x="1" y="10932"/>
                      </a:lnTo>
                      <a:lnTo>
                        <a:pt x="2755" y="10932"/>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8347804" y="350200"/>
                  <a:ext cx="182480" cy="688933"/>
                </a:xfrm>
                <a:custGeom>
                  <a:rect b="b" l="l" r="r" t="t"/>
                  <a:pathLst>
                    <a:path extrusionOk="0" h="11119" w="2945">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8651403" y="359989"/>
                  <a:ext cx="170769" cy="163574"/>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8646013" y="353793"/>
                  <a:ext cx="182480" cy="175161"/>
                </a:xfrm>
                <a:custGeom>
                  <a:rect b="b" l="l" r="r" t="t"/>
                  <a:pathLst>
                    <a:path extrusionOk="0" h="2827" w="2945">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8731393" y="143567"/>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8731393" y="517241"/>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8948745" y="538803"/>
                  <a:ext cx="171636" cy="953998"/>
                </a:xfrm>
                <a:custGeom>
                  <a:rect b="b" l="l" r="r" t="t"/>
                  <a:pathLst>
                    <a:path extrusionOk="0" h="15397" w="2770">
                      <a:moveTo>
                        <a:pt x="1" y="0"/>
                      </a:moveTo>
                      <a:lnTo>
                        <a:pt x="1" y="15396"/>
                      </a:lnTo>
                      <a:lnTo>
                        <a:pt x="2769" y="15396"/>
                      </a:lnTo>
                      <a:lnTo>
                        <a:pt x="2769"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8943355" y="532483"/>
                  <a:ext cx="182418" cy="965709"/>
                </a:xfrm>
                <a:custGeom>
                  <a:rect b="b" l="l" r="r" t="t"/>
                  <a:pathLst>
                    <a:path extrusionOk="0" h="15586" w="2944">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9028672" y="322318"/>
                  <a:ext cx="11773" cy="221941"/>
                </a:xfrm>
                <a:custGeom>
                  <a:rect b="b" l="l" r="r" t="t"/>
                  <a:pathLst>
                    <a:path extrusionOk="0" h="3582" w="19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4"/>
              <p:cNvSpPr/>
              <p:nvPr/>
            </p:nvSpPr>
            <p:spPr>
              <a:xfrm>
                <a:off x="9028672" y="1486401"/>
                <a:ext cx="11773" cy="221941"/>
              </a:xfrm>
              <a:custGeom>
                <a:rect b="b" l="l" r="r" t="t"/>
                <a:pathLst>
                  <a:path extrusionOk="0" h="3582" w="19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24"/>
            <p:cNvGrpSpPr/>
            <p:nvPr/>
          </p:nvGrpSpPr>
          <p:grpSpPr>
            <a:xfrm flipH="1">
              <a:off x="7480141" y="-242895"/>
              <a:ext cx="777101" cy="1564775"/>
              <a:chOff x="25728" y="3503092"/>
              <a:chExt cx="777101" cy="1564775"/>
            </a:xfrm>
          </p:grpSpPr>
          <p:sp>
            <p:nvSpPr>
              <p:cNvPr id="242" name="Google Shape;242;p24"/>
              <p:cNvSpPr/>
              <p:nvPr/>
            </p:nvSpPr>
            <p:spPr>
              <a:xfrm>
                <a:off x="31119" y="3719514"/>
                <a:ext cx="170769" cy="163574"/>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25728" y="3713318"/>
                <a:ext cx="182480" cy="175161"/>
              </a:xfrm>
              <a:custGeom>
                <a:rect b="b" l="l" r="r" t="t"/>
                <a:pathLst>
                  <a:path extrusionOk="0" h="2827" w="2945">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111108" y="3503092"/>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111108" y="3876766"/>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328460" y="3898328"/>
                <a:ext cx="171636" cy="953998"/>
              </a:xfrm>
              <a:custGeom>
                <a:rect b="b" l="l" r="r" t="t"/>
                <a:pathLst>
                  <a:path extrusionOk="0" h="15397" w="2770">
                    <a:moveTo>
                      <a:pt x="1" y="0"/>
                    </a:moveTo>
                    <a:lnTo>
                      <a:pt x="1" y="15396"/>
                    </a:lnTo>
                    <a:lnTo>
                      <a:pt x="2769" y="15396"/>
                    </a:lnTo>
                    <a:lnTo>
                      <a:pt x="2769"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323070" y="3892008"/>
                <a:ext cx="182418" cy="965709"/>
              </a:xfrm>
              <a:custGeom>
                <a:rect b="b" l="l" r="r" t="t"/>
                <a:pathLst>
                  <a:path extrusionOk="0" h="15586" w="2944">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408388" y="3681843"/>
                <a:ext cx="11773" cy="221941"/>
              </a:xfrm>
              <a:custGeom>
                <a:rect b="b" l="l" r="r" t="t"/>
                <a:pathLst>
                  <a:path extrusionOk="0" h="3582" w="19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408388" y="4845926"/>
                <a:ext cx="11773" cy="221941"/>
              </a:xfrm>
              <a:custGeom>
                <a:rect b="b" l="l" r="r" t="t"/>
                <a:pathLst>
                  <a:path extrusionOk="0" h="3582" w="19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626670" y="4713892"/>
                <a:ext cx="170769" cy="138419"/>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620350" y="4707572"/>
                <a:ext cx="182480" cy="150129"/>
              </a:xfrm>
              <a:custGeom>
                <a:rect b="b" l="l" r="r" t="t"/>
                <a:pathLst>
                  <a:path extrusionOk="0" h="2423" w="2945">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705729" y="4497408"/>
                <a:ext cx="11711" cy="221941"/>
              </a:xfrm>
              <a:custGeom>
                <a:rect b="b" l="l" r="r" t="t"/>
                <a:pathLst>
                  <a:path extrusionOk="0" h="3582" w="189">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705729" y="4845926"/>
                <a:ext cx="11711" cy="221941"/>
              </a:xfrm>
              <a:custGeom>
                <a:rect b="b" l="l" r="r" t="t"/>
                <a:pathLst>
                  <a:path extrusionOk="0" h="3582" w="189">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4"/>
            <p:cNvGrpSpPr/>
            <p:nvPr/>
          </p:nvGrpSpPr>
          <p:grpSpPr>
            <a:xfrm>
              <a:off x="4302436" y="-600403"/>
              <a:ext cx="480689" cy="1365391"/>
              <a:chOff x="4226236" y="-600403"/>
              <a:chExt cx="480689" cy="1365391"/>
            </a:xfrm>
          </p:grpSpPr>
          <p:sp>
            <p:nvSpPr>
              <p:cNvPr id="255" name="Google Shape;255;p24"/>
              <p:cNvSpPr/>
              <p:nvPr/>
            </p:nvSpPr>
            <p:spPr>
              <a:xfrm flipH="1" rot="10800000">
                <a:off x="4232556" y="305869"/>
                <a:ext cx="170769" cy="243503"/>
              </a:xfrm>
              <a:custGeom>
                <a:rect b="b" l="l" r="r" t="t"/>
                <a:pathLst>
                  <a:path extrusionOk="0" h="3930" w="2756">
                    <a:moveTo>
                      <a:pt x="1" y="0"/>
                    </a:moveTo>
                    <a:lnTo>
                      <a:pt x="1" y="3929"/>
                    </a:lnTo>
                    <a:lnTo>
                      <a:pt x="2755" y="3929"/>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flipH="1" rot="10800000">
                <a:off x="4226236" y="299611"/>
                <a:ext cx="182480" cy="256019"/>
              </a:xfrm>
              <a:custGeom>
                <a:rect b="b" l="l" r="r" t="t"/>
                <a:pathLst>
                  <a:path extrusionOk="0" h="4132" w="2945">
                    <a:moveTo>
                      <a:pt x="2755" y="188"/>
                    </a:moveTo>
                    <a:lnTo>
                      <a:pt x="2755" y="3943"/>
                    </a:lnTo>
                    <a:lnTo>
                      <a:pt x="190" y="3943"/>
                    </a:lnTo>
                    <a:lnTo>
                      <a:pt x="190" y="188"/>
                    </a:lnTo>
                    <a:close/>
                    <a:moveTo>
                      <a:pt x="103" y="0"/>
                    </a:moveTo>
                    <a:cubicBezTo>
                      <a:pt x="45" y="0"/>
                      <a:pt x="1" y="43"/>
                      <a:pt x="1" y="101"/>
                    </a:cubicBezTo>
                    <a:lnTo>
                      <a:pt x="1" y="4030"/>
                    </a:lnTo>
                    <a:cubicBezTo>
                      <a:pt x="1" y="4088"/>
                      <a:pt x="45" y="4131"/>
                      <a:pt x="103" y="4131"/>
                    </a:cubicBezTo>
                    <a:lnTo>
                      <a:pt x="2857" y="4131"/>
                    </a:lnTo>
                    <a:cubicBezTo>
                      <a:pt x="2900" y="4131"/>
                      <a:pt x="2944" y="4088"/>
                      <a:pt x="2944" y="4030"/>
                    </a:cubicBezTo>
                    <a:lnTo>
                      <a:pt x="2944" y="101"/>
                    </a:lnTo>
                    <a:cubicBezTo>
                      <a:pt x="2944" y="43"/>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flipH="1" rot="10800000">
                <a:off x="4311615" y="90314"/>
                <a:ext cx="11711" cy="221011"/>
              </a:xfrm>
              <a:custGeom>
                <a:rect b="b" l="l" r="r" t="t"/>
                <a:pathLst>
                  <a:path extrusionOk="0" h="3567" w="189">
                    <a:moveTo>
                      <a:pt x="101" y="0"/>
                    </a:moveTo>
                    <a:cubicBezTo>
                      <a:pt x="43" y="0"/>
                      <a:pt x="0" y="43"/>
                      <a:pt x="0" y="87"/>
                    </a:cubicBezTo>
                    <a:lnTo>
                      <a:pt x="0" y="3480"/>
                    </a:lnTo>
                    <a:cubicBezTo>
                      <a:pt x="0" y="3523"/>
                      <a:pt x="43" y="3567"/>
                      <a:pt x="101" y="3567"/>
                    </a:cubicBezTo>
                    <a:cubicBezTo>
                      <a:pt x="145" y="3567"/>
                      <a:pt x="188" y="3523"/>
                      <a:pt x="188" y="3480"/>
                    </a:cubicBezTo>
                    <a:lnTo>
                      <a:pt x="188" y="87"/>
                    </a:lnTo>
                    <a:cubicBezTo>
                      <a:pt x="188" y="43"/>
                      <a:pt x="145" y="0"/>
                      <a:pt x="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flipH="1" rot="10800000">
                <a:off x="4311615" y="543915"/>
                <a:ext cx="11711" cy="221073"/>
              </a:xfrm>
              <a:custGeom>
                <a:rect b="b" l="l" r="r" t="t"/>
                <a:pathLst>
                  <a:path extrusionOk="0" h="3568" w="189">
                    <a:moveTo>
                      <a:pt x="101" y="1"/>
                    </a:moveTo>
                    <a:cubicBezTo>
                      <a:pt x="43" y="1"/>
                      <a:pt x="0" y="30"/>
                      <a:pt x="0" y="88"/>
                    </a:cubicBezTo>
                    <a:lnTo>
                      <a:pt x="0" y="3480"/>
                    </a:lnTo>
                    <a:cubicBezTo>
                      <a:pt x="0" y="3524"/>
                      <a:pt x="43" y="3567"/>
                      <a:pt x="101" y="3567"/>
                    </a:cubicBezTo>
                    <a:cubicBezTo>
                      <a:pt x="145" y="3567"/>
                      <a:pt x="188" y="3524"/>
                      <a:pt x="188" y="3480"/>
                    </a:cubicBezTo>
                    <a:lnTo>
                      <a:pt x="188" y="88"/>
                    </a:lnTo>
                    <a:cubicBezTo>
                      <a:pt x="188" y="30"/>
                      <a:pt x="145" y="1"/>
                      <a:pt x="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flipH="1" rot="10800000">
                <a:off x="4529835" y="-384856"/>
                <a:ext cx="170769" cy="677347"/>
              </a:xfrm>
              <a:custGeom>
                <a:rect b="b" l="l" r="r" t="t"/>
                <a:pathLst>
                  <a:path extrusionOk="0" h="10932" w="2756">
                    <a:moveTo>
                      <a:pt x="1" y="0"/>
                    </a:moveTo>
                    <a:lnTo>
                      <a:pt x="1" y="10931"/>
                    </a:lnTo>
                    <a:lnTo>
                      <a:pt x="2755" y="10931"/>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flipH="1" rot="10800000">
                <a:off x="4523577" y="-390247"/>
                <a:ext cx="183347" cy="688995"/>
              </a:xfrm>
              <a:custGeom>
                <a:rect b="b" l="l" r="r" t="t"/>
                <a:pathLst>
                  <a:path extrusionOk="0" h="11120" w="2959">
                    <a:moveTo>
                      <a:pt x="2769" y="188"/>
                    </a:moveTo>
                    <a:lnTo>
                      <a:pt x="2769" y="10931"/>
                    </a:lnTo>
                    <a:lnTo>
                      <a:pt x="189" y="10931"/>
                    </a:lnTo>
                    <a:lnTo>
                      <a:pt x="189" y="188"/>
                    </a:lnTo>
                    <a:close/>
                    <a:moveTo>
                      <a:pt x="102" y="0"/>
                    </a:moveTo>
                    <a:cubicBezTo>
                      <a:pt x="44" y="0"/>
                      <a:pt x="1" y="43"/>
                      <a:pt x="1" y="101"/>
                    </a:cubicBezTo>
                    <a:lnTo>
                      <a:pt x="1" y="11032"/>
                    </a:lnTo>
                    <a:cubicBezTo>
                      <a:pt x="1" y="11076"/>
                      <a:pt x="44" y="11119"/>
                      <a:pt x="102" y="11119"/>
                    </a:cubicBezTo>
                    <a:lnTo>
                      <a:pt x="2856" y="11119"/>
                    </a:lnTo>
                    <a:cubicBezTo>
                      <a:pt x="2914" y="11119"/>
                      <a:pt x="2958" y="11076"/>
                      <a:pt x="2958" y="11032"/>
                    </a:cubicBezTo>
                    <a:lnTo>
                      <a:pt x="2958" y="101"/>
                    </a:lnTo>
                    <a:cubicBezTo>
                      <a:pt x="2958" y="43"/>
                      <a:pt x="2914"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flipH="1" rot="10800000">
                <a:off x="4609824" y="-600403"/>
                <a:ext cx="10843" cy="221879"/>
              </a:xfrm>
              <a:custGeom>
                <a:rect b="b" l="l" r="r" t="t"/>
                <a:pathLst>
                  <a:path extrusionOk="0" h="3581" w="175">
                    <a:moveTo>
                      <a:pt x="87" y="0"/>
                    </a:moveTo>
                    <a:cubicBezTo>
                      <a:pt x="29" y="0"/>
                      <a:pt x="0" y="43"/>
                      <a:pt x="0" y="101"/>
                    </a:cubicBezTo>
                    <a:lnTo>
                      <a:pt x="0" y="3494"/>
                    </a:lnTo>
                    <a:cubicBezTo>
                      <a:pt x="0" y="3538"/>
                      <a:pt x="29" y="3580"/>
                      <a:pt x="87" y="3580"/>
                    </a:cubicBezTo>
                    <a:cubicBezTo>
                      <a:pt x="145" y="3580"/>
                      <a:pt x="174" y="3538"/>
                      <a:pt x="174" y="3494"/>
                    </a:cubicBezTo>
                    <a:lnTo>
                      <a:pt x="174" y="101"/>
                    </a:lnTo>
                    <a:cubicBezTo>
                      <a:pt x="174"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flipH="1" rot="10800000">
                <a:off x="4609824" y="287034"/>
                <a:ext cx="10843" cy="221879"/>
              </a:xfrm>
              <a:custGeom>
                <a:rect b="b" l="l" r="r" t="t"/>
                <a:pathLst>
                  <a:path extrusionOk="0" h="3581" w="175">
                    <a:moveTo>
                      <a:pt x="87" y="0"/>
                    </a:moveTo>
                    <a:cubicBezTo>
                      <a:pt x="29" y="0"/>
                      <a:pt x="0" y="43"/>
                      <a:pt x="0" y="101"/>
                    </a:cubicBezTo>
                    <a:lnTo>
                      <a:pt x="0" y="3493"/>
                    </a:lnTo>
                    <a:cubicBezTo>
                      <a:pt x="0" y="3537"/>
                      <a:pt x="29" y="3580"/>
                      <a:pt x="87" y="3580"/>
                    </a:cubicBezTo>
                    <a:cubicBezTo>
                      <a:pt x="145" y="3580"/>
                      <a:pt x="174" y="3537"/>
                      <a:pt x="174" y="3493"/>
                    </a:cubicBezTo>
                    <a:lnTo>
                      <a:pt x="174" y="101"/>
                    </a:lnTo>
                    <a:cubicBezTo>
                      <a:pt x="174"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4"/>
            <p:cNvGrpSpPr/>
            <p:nvPr/>
          </p:nvGrpSpPr>
          <p:grpSpPr>
            <a:xfrm>
              <a:off x="6688769" y="2"/>
              <a:ext cx="777039" cy="1366258"/>
              <a:chOff x="-3076431" y="1851552"/>
              <a:chExt cx="777039" cy="1366258"/>
            </a:xfrm>
          </p:grpSpPr>
          <p:sp>
            <p:nvSpPr>
              <p:cNvPr id="264" name="Google Shape;264;p24"/>
              <p:cNvSpPr/>
              <p:nvPr/>
            </p:nvSpPr>
            <p:spPr>
              <a:xfrm>
                <a:off x="-3071040" y="2757824"/>
                <a:ext cx="170769" cy="244370"/>
              </a:xfrm>
              <a:custGeom>
                <a:rect b="b" l="l" r="r" t="t"/>
                <a:pathLst>
                  <a:path extrusionOk="0" h="3944" w="2756">
                    <a:moveTo>
                      <a:pt x="1" y="1"/>
                    </a:moveTo>
                    <a:lnTo>
                      <a:pt x="1" y="3944"/>
                    </a:lnTo>
                    <a:lnTo>
                      <a:pt x="2755" y="3944"/>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3076431" y="2752434"/>
                <a:ext cx="182418" cy="255151"/>
              </a:xfrm>
              <a:custGeom>
                <a:rect b="b" l="l" r="r" t="t"/>
                <a:pathLst>
                  <a:path extrusionOk="0" h="4118" w="2944">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2991113" y="2542270"/>
                <a:ext cx="11773" cy="221941"/>
              </a:xfrm>
              <a:custGeom>
                <a:rect b="b" l="l" r="r" t="t"/>
                <a:pathLst>
                  <a:path extrusionOk="0" h="3582" w="19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2991113" y="2995870"/>
                <a:ext cx="11773" cy="221941"/>
              </a:xfrm>
              <a:custGeom>
                <a:rect b="b" l="l" r="r" t="t"/>
                <a:pathLst>
                  <a:path extrusionOk="0" h="3582" w="19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773761" y="2067975"/>
                <a:ext cx="171698" cy="677347"/>
              </a:xfrm>
              <a:custGeom>
                <a:rect b="b" l="l" r="r" t="t"/>
                <a:pathLst>
                  <a:path extrusionOk="0" h="10932" w="2771">
                    <a:moveTo>
                      <a:pt x="1" y="1"/>
                    </a:moveTo>
                    <a:lnTo>
                      <a:pt x="1" y="10932"/>
                    </a:lnTo>
                    <a:lnTo>
                      <a:pt x="2770" y="10932"/>
                    </a:lnTo>
                    <a:lnTo>
                      <a:pt x="2770"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2779151" y="2061717"/>
                <a:ext cx="182480" cy="688995"/>
              </a:xfrm>
              <a:custGeom>
                <a:rect b="b" l="l" r="r" t="t"/>
                <a:pathLst>
                  <a:path extrusionOk="0" h="11120" w="2945">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2693772" y="1851552"/>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2693772" y="2738989"/>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2475552" y="2070701"/>
                <a:ext cx="170769" cy="164442"/>
              </a:xfrm>
              <a:custGeom>
                <a:rect b="b" l="l" r="r" t="t"/>
                <a:pathLst>
                  <a:path extrusionOk="0" h="2654" w="2756">
                    <a:moveTo>
                      <a:pt x="1" y="1"/>
                    </a:moveTo>
                    <a:lnTo>
                      <a:pt x="1" y="2653"/>
                    </a:lnTo>
                    <a:lnTo>
                      <a:pt x="2755" y="2653"/>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2481810" y="2065310"/>
                <a:ext cx="182418" cy="175223"/>
              </a:xfrm>
              <a:custGeom>
                <a:rect b="b" l="l" r="r" t="t"/>
                <a:pathLst>
                  <a:path extrusionOk="0" h="2828" w="2944">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2396492" y="1855146"/>
                <a:ext cx="11773" cy="221879"/>
              </a:xfrm>
              <a:custGeom>
                <a:rect b="b" l="l" r="r" t="t"/>
                <a:pathLst>
                  <a:path extrusionOk="0" h="3581" w="19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2396492" y="2228820"/>
                <a:ext cx="11773" cy="221879"/>
              </a:xfrm>
              <a:custGeom>
                <a:rect b="b" l="l" r="r" t="t"/>
                <a:pathLst>
                  <a:path extrusionOk="0" h="3581" w="19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24"/>
            <p:cNvGrpSpPr/>
            <p:nvPr/>
          </p:nvGrpSpPr>
          <p:grpSpPr>
            <a:xfrm>
              <a:off x="4942387" y="-134882"/>
              <a:ext cx="1655820" cy="1386023"/>
              <a:chOff x="79937" y="-134882"/>
              <a:chExt cx="1655820" cy="1386023"/>
            </a:xfrm>
          </p:grpSpPr>
          <p:sp>
            <p:nvSpPr>
              <p:cNvPr id="277" name="Google Shape;277;p24"/>
              <p:cNvSpPr/>
              <p:nvPr/>
            </p:nvSpPr>
            <p:spPr>
              <a:xfrm>
                <a:off x="85327" y="360445"/>
                <a:ext cx="171636" cy="244370"/>
              </a:xfrm>
              <a:custGeom>
                <a:rect b="b" l="l" r="r" t="t"/>
                <a:pathLst>
                  <a:path extrusionOk="0" h="3944" w="2770">
                    <a:moveTo>
                      <a:pt x="1" y="1"/>
                    </a:moveTo>
                    <a:lnTo>
                      <a:pt x="1" y="3944"/>
                    </a:lnTo>
                    <a:lnTo>
                      <a:pt x="2769" y="3944"/>
                    </a:lnTo>
                    <a:lnTo>
                      <a:pt x="2769"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79937" y="355055"/>
                <a:ext cx="182418" cy="255151"/>
              </a:xfrm>
              <a:custGeom>
                <a:rect b="b" l="l" r="r" t="t"/>
                <a:pathLst>
                  <a:path extrusionOk="0" h="4118" w="2944">
                    <a:moveTo>
                      <a:pt x="2755" y="190"/>
                    </a:moveTo>
                    <a:lnTo>
                      <a:pt x="2755" y="3930"/>
                    </a:lnTo>
                    <a:lnTo>
                      <a:pt x="189" y="3930"/>
                    </a:lnTo>
                    <a:lnTo>
                      <a:pt x="189" y="190"/>
                    </a:lnTo>
                    <a:close/>
                    <a:moveTo>
                      <a:pt x="88" y="1"/>
                    </a:moveTo>
                    <a:cubicBezTo>
                      <a:pt x="44" y="1"/>
                      <a:pt x="1" y="45"/>
                      <a:pt x="1" y="88"/>
                    </a:cubicBezTo>
                    <a:lnTo>
                      <a:pt x="1" y="4031"/>
                    </a:lnTo>
                    <a:cubicBezTo>
                      <a:pt x="1" y="4075"/>
                      <a:pt x="44" y="4118"/>
                      <a:pt x="88" y="4118"/>
                    </a:cubicBezTo>
                    <a:lnTo>
                      <a:pt x="2856" y="4118"/>
                    </a:lnTo>
                    <a:cubicBezTo>
                      <a:pt x="2900" y="4118"/>
                      <a:pt x="2943" y="4075"/>
                      <a:pt x="2943" y="4031"/>
                    </a:cubicBezTo>
                    <a:lnTo>
                      <a:pt x="2943" y="88"/>
                    </a:lnTo>
                    <a:cubicBezTo>
                      <a:pt x="2943" y="45"/>
                      <a:pt x="2900"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165254" y="144891"/>
                <a:ext cx="11773" cy="221941"/>
              </a:xfrm>
              <a:custGeom>
                <a:rect b="b" l="l" r="r" t="t"/>
                <a:pathLst>
                  <a:path extrusionOk="0" h="3582" w="190">
                    <a:moveTo>
                      <a:pt x="102" y="0"/>
                    </a:moveTo>
                    <a:cubicBezTo>
                      <a:pt x="44" y="0"/>
                      <a:pt x="0" y="45"/>
                      <a:pt x="0" y="103"/>
                    </a:cubicBezTo>
                    <a:lnTo>
                      <a:pt x="0" y="3480"/>
                    </a:lnTo>
                    <a:cubicBezTo>
                      <a:pt x="0" y="3538"/>
                      <a:pt x="44" y="3582"/>
                      <a:pt x="102" y="3582"/>
                    </a:cubicBezTo>
                    <a:cubicBezTo>
                      <a:pt x="145" y="3582"/>
                      <a:pt x="189" y="3538"/>
                      <a:pt x="189" y="3480"/>
                    </a:cubicBezTo>
                    <a:lnTo>
                      <a:pt x="189" y="103"/>
                    </a:lnTo>
                    <a:cubicBezTo>
                      <a:pt x="189" y="45"/>
                      <a:pt x="145"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165254" y="598553"/>
                <a:ext cx="11773" cy="221879"/>
              </a:xfrm>
              <a:custGeom>
                <a:rect b="b" l="l" r="r" t="t"/>
                <a:pathLst>
                  <a:path extrusionOk="0" h="3581" w="190">
                    <a:moveTo>
                      <a:pt x="102" y="0"/>
                    </a:moveTo>
                    <a:cubicBezTo>
                      <a:pt x="44" y="0"/>
                      <a:pt x="0" y="43"/>
                      <a:pt x="0" y="101"/>
                    </a:cubicBezTo>
                    <a:lnTo>
                      <a:pt x="0" y="3493"/>
                    </a:lnTo>
                    <a:cubicBezTo>
                      <a:pt x="0" y="3537"/>
                      <a:pt x="44" y="3580"/>
                      <a:pt x="102" y="3580"/>
                    </a:cubicBezTo>
                    <a:cubicBezTo>
                      <a:pt x="145" y="3580"/>
                      <a:pt x="189" y="3537"/>
                      <a:pt x="189" y="3493"/>
                    </a:cubicBezTo>
                    <a:lnTo>
                      <a:pt x="189" y="101"/>
                    </a:lnTo>
                    <a:cubicBezTo>
                      <a:pt x="189" y="43"/>
                      <a:pt x="145"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383536" y="127796"/>
                <a:ext cx="170769" cy="677347"/>
              </a:xfrm>
              <a:custGeom>
                <a:rect b="b" l="l" r="r" t="t"/>
                <a:pathLst>
                  <a:path extrusionOk="0" h="10932" w="2756">
                    <a:moveTo>
                      <a:pt x="1" y="1"/>
                    </a:moveTo>
                    <a:lnTo>
                      <a:pt x="1" y="10932"/>
                    </a:lnTo>
                    <a:lnTo>
                      <a:pt x="2755" y="10932"/>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377216" y="121600"/>
                <a:ext cx="182480" cy="688933"/>
              </a:xfrm>
              <a:custGeom>
                <a:rect b="b" l="l" r="r" t="t"/>
                <a:pathLst>
                  <a:path extrusionOk="0" h="11119" w="2945">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462596" y="-88626"/>
                <a:ext cx="11711" cy="221879"/>
              </a:xfrm>
              <a:custGeom>
                <a:rect b="b" l="l" r="r" t="t"/>
                <a:pathLst>
                  <a:path extrusionOk="0" h="3581"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462596" y="798810"/>
                <a:ext cx="11711" cy="221941"/>
              </a:xfrm>
              <a:custGeom>
                <a:rect b="b" l="l" r="r" t="t"/>
                <a:pathLst>
                  <a:path extrusionOk="0" h="3582" w="189">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680816" y="131389"/>
                <a:ext cx="170769" cy="163574"/>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675425" y="125193"/>
                <a:ext cx="182480" cy="175161"/>
              </a:xfrm>
              <a:custGeom>
                <a:rect b="b" l="l" r="r" t="t"/>
                <a:pathLst>
                  <a:path extrusionOk="0" h="2827" w="2945">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760805" y="-85033"/>
                <a:ext cx="11711" cy="221879"/>
              </a:xfrm>
              <a:custGeom>
                <a:rect b="b" l="l" r="r" t="t"/>
                <a:pathLst>
                  <a:path extrusionOk="0" h="3581" w="189">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760805" y="288641"/>
                <a:ext cx="11711" cy="221879"/>
              </a:xfrm>
              <a:custGeom>
                <a:rect b="b" l="l" r="r" t="t"/>
                <a:pathLst>
                  <a:path extrusionOk="0" h="3581" w="189">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978157" y="81603"/>
                <a:ext cx="171636" cy="953998"/>
              </a:xfrm>
              <a:custGeom>
                <a:rect b="b" l="l" r="r" t="t"/>
                <a:pathLst>
                  <a:path extrusionOk="0" h="15397" w="2770">
                    <a:moveTo>
                      <a:pt x="1" y="0"/>
                    </a:moveTo>
                    <a:lnTo>
                      <a:pt x="1" y="15396"/>
                    </a:lnTo>
                    <a:lnTo>
                      <a:pt x="2769" y="15396"/>
                    </a:lnTo>
                    <a:lnTo>
                      <a:pt x="2769"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972767" y="75283"/>
                <a:ext cx="182418" cy="965709"/>
              </a:xfrm>
              <a:custGeom>
                <a:rect b="b" l="l" r="r" t="t"/>
                <a:pathLst>
                  <a:path extrusionOk="0" h="15586" w="2944">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1058085" y="-134882"/>
                <a:ext cx="11773" cy="221941"/>
              </a:xfrm>
              <a:custGeom>
                <a:rect b="b" l="l" r="r" t="t"/>
                <a:pathLst>
                  <a:path extrusionOk="0" h="3582" w="19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1058085" y="1029201"/>
                <a:ext cx="11773" cy="221941"/>
              </a:xfrm>
              <a:custGeom>
                <a:rect b="b" l="l" r="r" t="t"/>
                <a:pathLst>
                  <a:path extrusionOk="0" h="3582" w="19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1276367" y="668567"/>
                <a:ext cx="170769" cy="138419"/>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1270047" y="662247"/>
                <a:ext cx="182480" cy="150129"/>
              </a:xfrm>
              <a:custGeom>
                <a:rect b="b" l="l" r="r" t="t"/>
                <a:pathLst>
                  <a:path extrusionOk="0" h="2423" w="2945">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1355426" y="452083"/>
                <a:ext cx="11711" cy="221941"/>
              </a:xfrm>
              <a:custGeom>
                <a:rect b="b" l="l" r="r" t="t"/>
                <a:pathLst>
                  <a:path extrusionOk="0" h="3582" w="189">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1355426" y="800601"/>
                <a:ext cx="11711" cy="221941"/>
              </a:xfrm>
              <a:custGeom>
                <a:rect b="b" l="l" r="r" t="t"/>
                <a:pathLst>
                  <a:path extrusionOk="0" h="3582" w="189">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1559659" y="218104"/>
                <a:ext cx="170707" cy="200379"/>
              </a:xfrm>
              <a:custGeom>
                <a:rect b="b" l="l" r="r" t="t"/>
                <a:pathLst>
                  <a:path extrusionOk="0" h="3234" w="2755">
                    <a:moveTo>
                      <a:pt x="0" y="0"/>
                    </a:moveTo>
                    <a:lnTo>
                      <a:pt x="0" y="3234"/>
                    </a:lnTo>
                    <a:lnTo>
                      <a:pt x="2755" y="3234"/>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1553339" y="211846"/>
                <a:ext cx="182418" cy="212027"/>
              </a:xfrm>
              <a:custGeom>
                <a:rect b="b" l="l" r="r" t="t"/>
                <a:pathLst>
                  <a:path extrusionOk="0" h="3422" w="2944">
                    <a:moveTo>
                      <a:pt x="2755" y="188"/>
                    </a:moveTo>
                    <a:lnTo>
                      <a:pt x="2755" y="3233"/>
                    </a:lnTo>
                    <a:lnTo>
                      <a:pt x="189" y="3233"/>
                    </a:lnTo>
                    <a:lnTo>
                      <a:pt x="189" y="188"/>
                    </a:lnTo>
                    <a:close/>
                    <a:moveTo>
                      <a:pt x="102" y="0"/>
                    </a:moveTo>
                    <a:cubicBezTo>
                      <a:pt x="44" y="0"/>
                      <a:pt x="0" y="43"/>
                      <a:pt x="0" y="101"/>
                    </a:cubicBezTo>
                    <a:lnTo>
                      <a:pt x="0" y="3335"/>
                    </a:lnTo>
                    <a:cubicBezTo>
                      <a:pt x="0" y="3378"/>
                      <a:pt x="44" y="3422"/>
                      <a:pt x="102" y="3422"/>
                    </a:cubicBezTo>
                    <a:lnTo>
                      <a:pt x="2857" y="3422"/>
                    </a:lnTo>
                    <a:cubicBezTo>
                      <a:pt x="2900" y="3422"/>
                      <a:pt x="2944" y="3378"/>
                      <a:pt x="2944" y="3335"/>
                    </a:cubicBezTo>
                    <a:lnTo>
                      <a:pt x="2944" y="101"/>
                    </a:lnTo>
                    <a:cubicBezTo>
                      <a:pt x="2944" y="43"/>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1638657" y="1681"/>
                <a:ext cx="11711" cy="221879"/>
              </a:xfrm>
              <a:custGeom>
                <a:rect b="b" l="l" r="r" t="t"/>
                <a:pathLst>
                  <a:path extrusionOk="0" h="3581" w="189">
                    <a:moveTo>
                      <a:pt x="102" y="0"/>
                    </a:moveTo>
                    <a:cubicBezTo>
                      <a:pt x="44" y="0"/>
                      <a:pt x="1" y="43"/>
                      <a:pt x="1" y="101"/>
                    </a:cubicBezTo>
                    <a:lnTo>
                      <a:pt x="1" y="3493"/>
                    </a:lnTo>
                    <a:cubicBezTo>
                      <a:pt x="1" y="3537"/>
                      <a:pt x="44" y="3580"/>
                      <a:pt x="102" y="3580"/>
                    </a:cubicBezTo>
                    <a:cubicBezTo>
                      <a:pt x="146" y="3580"/>
                      <a:pt x="189" y="3537"/>
                      <a:pt x="189" y="3493"/>
                    </a:cubicBezTo>
                    <a:lnTo>
                      <a:pt x="189" y="101"/>
                    </a:lnTo>
                    <a:cubicBezTo>
                      <a:pt x="189" y="43"/>
                      <a:pt x="146" y="0"/>
                      <a:pt x="1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1638657" y="412097"/>
                <a:ext cx="11711" cy="222003"/>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29000"/>
          </a:blip>
          <a:stretch>
            <a:fillRect/>
          </a:stretch>
        </p:blipFill>
        <p:spPr>
          <a:xfrm>
            <a:off x="1" y="-6858"/>
            <a:ext cx="9143998" cy="5157217"/>
          </a:xfrm>
          <a:prstGeom prst="rect">
            <a:avLst/>
          </a:prstGeom>
          <a:noFill/>
          <a:ln>
            <a:noFill/>
          </a:ln>
        </p:spPr>
      </p:pic>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720000" y="1215750"/>
            <a:ext cx="7704000" cy="283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Albert Sans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1" name="Google Shape;21;p4"/>
          <p:cNvGrpSpPr/>
          <p:nvPr/>
        </p:nvGrpSpPr>
        <p:grpSpPr>
          <a:xfrm>
            <a:off x="8298336" y="4201128"/>
            <a:ext cx="845673" cy="942381"/>
            <a:chOff x="8298336" y="4201128"/>
            <a:chExt cx="845673" cy="942381"/>
          </a:xfrm>
        </p:grpSpPr>
        <p:sp>
          <p:nvSpPr>
            <p:cNvPr id="22" name="Google Shape;22;p4"/>
            <p:cNvSpPr/>
            <p:nvPr/>
          </p:nvSpPr>
          <p:spPr>
            <a:xfrm flipH="1">
              <a:off x="8304823" y="4661118"/>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flipH="1">
              <a:off x="8298336" y="4654631"/>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flipH="1">
              <a:off x="8386781" y="4825032"/>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flipH="1">
              <a:off x="8386781" y="4436763"/>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flipH="1">
              <a:off x="8960503" y="4425547"/>
              <a:ext cx="177018" cy="143490"/>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flipH="1">
              <a:off x="9043360" y="4562421"/>
              <a:ext cx="11240" cy="230072"/>
            </a:xfrm>
            <a:custGeom>
              <a:rect b="b" l="l" r="r" t="t"/>
              <a:pathLst>
                <a:path extrusionOk="0" h="3582" w="175">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flipH="1">
              <a:off x="9043360" y="4201128"/>
              <a:ext cx="11240" cy="230072"/>
            </a:xfrm>
            <a:custGeom>
              <a:rect b="b" l="l" r="r" t="t"/>
              <a:pathLst>
                <a:path extrusionOk="0" h="3582" w="175">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flipH="1">
              <a:off x="8652264" y="4571734"/>
              <a:ext cx="177018" cy="348319"/>
            </a:xfrm>
            <a:custGeom>
              <a:rect b="b" l="l" r="r" t="t"/>
              <a:pathLst>
                <a:path extrusionOk="0" h="5423" w="2756">
                  <a:moveTo>
                    <a:pt x="1" y="0"/>
                  </a:moveTo>
                  <a:lnTo>
                    <a:pt x="1" y="5422"/>
                  </a:lnTo>
                  <a:lnTo>
                    <a:pt x="2755" y="5422"/>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flipH="1">
              <a:off x="8645777" y="4565247"/>
              <a:ext cx="189093" cy="360395"/>
            </a:xfrm>
            <a:custGeom>
              <a:rect b="b" l="l" r="r" t="t"/>
              <a:pathLst>
                <a:path extrusionOk="0" h="5611" w="2944">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8734222" y="4913501"/>
              <a:ext cx="12204" cy="230008"/>
            </a:xfrm>
            <a:custGeom>
              <a:rect b="b" l="l" r="r" t="t"/>
              <a:pathLst>
                <a:path extrusionOk="0" h="3581" w="19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a:off x="8734222" y="4348278"/>
              <a:ext cx="12204" cy="229108"/>
            </a:xfrm>
            <a:custGeom>
              <a:rect b="b" l="l" r="r" t="t"/>
              <a:pathLst>
                <a:path extrusionOk="0" h="3567" w="19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flipH="1">
              <a:off x="8953952" y="4418996"/>
              <a:ext cx="190057" cy="155629"/>
            </a:xfrm>
            <a:custGeom>
              <a:rect b="b" l="l" r="r" t="t"/>
              <a:pathLst>
                <a:path extrusionOk="0" h="2423" w="2959">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4"/>
          <p:cNvSpPr/>
          <p:nvPr/>
        </p:nvSpPr>
        <p:spPr>
          <a:xfrm flipH="1" rot="745779">
            <a:off x="-4348736" y="4577748"/>
            <a:ext cx="9544045" cy="1601042"/>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pic>
        <p:nvPicPr>
          <p:cNvPr id="36" name="Google Shape;36;p5"/>
          <p:cNvPicPr preferRelativeResize="0"/>
          <p:nvPr/>
        </p:nvPicPr>
        <p:blipFill>
          <a:blip r:embed="rId2">
            <a:alphaModFix amt="35000"/>
          </a:blip>
          <a:stretch>
            <a:fillRect/>
          </a:stretch>
        </p:blipFill>
        <p:spPr>
          <a:xfrm>
            <a:off x="1" y="-6858"/>
            <a:ext cx="9143998" cy="5157216"/>
          </a:xfrm>
          <a:prstGeom prst="rect">
            <a:avLst/>
          </a:prstGeom>
          <a:noFill/>
          <a:ln>
            <a:noFill/>
          </a:ln>
        </p:spPr>
      </p:pic>
      <p:sp>
        <p:nvSpPr>
          <p:cNvPr id="37" name="Google Shape;3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5"/>
          <p:cNvSpPr txBox="1"/>
          <p:nvPr>
            <p:ph idx="1" type="subTitle"/>
          </p:nvPr>
        </p:nvSpPr>
        <p:spPr>
          <a:xfrm>
            <a:off x="5002946" y="2939601"/>
            <a:ext cx="3350400" cy="13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 name="Google Shape;39;p5"/>
          <p:cNvSpPr txBox="1"/>
          <p:nvPr>
            <p:ph idx="2" type="subTitle"/>
          </p:nvPr>
        </p:nvSpPr>
        <p:spPr>
          <a:xfrm>
            <a:off x="713225" y="2939601"/>
            <a:ext cx="3350400" cy="13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 name="Google Shape;40;p5"/>
          <p:cNvSpPr txBox="1"/>
          <p:nvPr>
            <p:ph idx="3" type="subTitle"/>
          </p:nvPr>
        </p:nvSpPr>
        <p:spPr>
          <a:xfrm>
            <a:off x="713225" y="2365950"/>
            <a:ext cx="3350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 name="Google Shape;41;p5"/>
          <p:cNvSpPr txBox="1"/>
          <p:nvPr>
            <p:ph idx="4" type="subTitle"/>
          </p:nvPr>
        </p:nvSpPr>
        <p:spPr>
          <a:xfrm>
            <a:off x="5002942" y="2365950"/>
            <a:ext cx="3350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Jura"/>
                <a:ea typeface="Jura"/>
                <a:cs typeface="Jura"/>
                <a:sym typeface="Ju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 name="Google Shape;42;p5"/>
          <p:cNvSpPr/>
          <p:nvPr/>
        </p:nvSpPr>
        <p:spPr>
          <a:xfrm rot="425134">
            <a:off x="678648" y="-938956"/>
            <a:ext cx="9144143" cy="1533957"/>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pic>
        <p:nvPicPr>
          <p:cNvPr id="44" name="Google Shape;44;p6"/>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6"/>
          <p:cNvSpPr/>
          <p:nvPr/>
        </p:nvSpPr>
        <p:spPr>
          <a:xfrm>
            <a:off x="-1779475" y="-826875"/>
            <a:ext cx="9144101" cy="2377428"/>
          </a:xfrm>
          <a:custGeom>
            <a:rect b="b" l="l" r="r" t="t"/>
            <a:pathLst>
              <a:path extrusionOk="0" h="73270" w="281986">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pic>
        <p:nvPicPr>
          <p:cNvPr id="48" name="Google Shape;48;p7"/>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49" name="Google Shape;49;p7"/>
          <p:cNvSpPr txBox="1"/>
          <p:nvPr>
            <p:ph type="title"/>
          </p:nvPr>
        </p:nvSpPr>
        <p:spPr>
          <a:xfrm>
            <a:off x="713225" y="1365525"/>
            <a:ext cx="32328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7"/>
          <p:cNvSpPr txBox="1"/>
          <p:nvPr>
            <p:ph idx="1" type="subTitle"/>
          </p:nvPr>
        </p:nvSpPr>
        <p:spPr>
          <a:xfrm>
            <a:off x="713225" y="2005250"/>
            <a:ext cx="3232800" cy="17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Albert Sans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51" name="Google Shape;51;p7"/>
          <p:cNvSpPr/>
          <p:nvPr>
            <p:ph idx="2" type="pic"/>
          </p:nvPr>
        </p:nvSpPr>
        <p:spPr>
          <a:xfrm>
            <a:off x="5273125" y="1093375"/>
            <a:ext cx="3157800" cy="2956800"/>
          </a:xfrm>
          <a:prstGeom prst="rect">
            <a:avLst/>
          </a:prstGeom>
          <a:noFill/>
          <a:ln cap="flat" cmpd="sng" w="9525">
            <a:solidFill>
              <a:schemeClr val="accent1"/>
            </a:solidFill>
            <a:prstDash val="solid"/>
            <a:round/>
            <a:headEnd len="sm" w="sm" type="none"/>
            <a:tailEnd len="sm" w="sm" type="none"/>
          </a:ln>
        </p:spPr>
      </p:sp>
      <p:sp>
        <p:nvSpPr>
          <p:cNvPr id="52" name="Google Shape;52;p7"/>
          <p:cNvSpPr/>
          <p:nvPr/>
        </p:nvSpPr>
        <p:spPr>
          <a:xfrm flipH="1" rot="-365325">
            <a:off x="-47690" y="4153624"/>
            <a:ext cx="9544079" cy="1601048"/>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pic>
        <p:nvPicPr>
          <p:cNvPr id="54" name="Google Shape;54;p8"/>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55" name="Google Shape;5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6" name="Google Shape;56;p8"/>
          <p:cNvGrpSpPr/>
          <p:nvPr/>
        </p:nvGrpSpPr>
        <p:grpSpPr>
          <a:xfrm>
            <a:off x="8529511" y="3752003"/>
            <a:ext cx="498296" cy="1259034"/>
            <a:chOff x="137488" y="-9872"/>
            <a:chExt cx="498296" cy="1259034"/>
          </a:xfrm>
        </p:grpSpPr>
        <p:sp>
          <p:nvSpPr>
            <p:cNvPr id="57" name="Google Shape;57;p8"/>
            <p:cNvSpPr/>
            <p:nvPr/>
          </p:nvSpPr>
          <p:spPr>
            <a:xfrm flipH="1" rot="10800000">
              <a:off x="144103" y="226685"/>
              <a:ext cx="176954" cy="797994"/>
            </a:xfrm>
            <a:custGeom>
              <a:rect b="b" l="l" r="r" t="t"/>
              <a:pathLst>
                <a:path extrusionOk="0" h="12424" w="2755">
                  <a:moveTo>
                    <a:pt x="0" y="0"/>
                  </a:moveTo>
                  <a:lnTo>
                    <a:pt x="0" y="12424"/>
                  </a:lnTo>
                  <a:lnTo>
                    <a:pt x="2754" y="12424"/>
                  </a:lnTo>
                  <a:lnTo>
                    <a:pt x="2754"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flipH="1" rot="10800000">
              <a:off x="137488" y="220134"/>
              <a:ext cx="189157" cy="811096"/>
            </a:xfrm>
            <a:custGeom>
              <a:rect b="b" l="l" r="r" t="t"/>
              <a:pathLst>
                <a:path extrusionOk="0" h="12628" w="2945">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flipH="1" rot="10800000">
              <a:off x="225996" y="3167"/>
              <a:ext cx="12139" cy="229173"/>
            </a:xfrm>
            <a:custGeom>
              <a:rect b="b" l="l" r="r" t="t"/>
              <a:pathLst>
                <a:path extrusionOk="0" h="3568" w="189">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flipH="1" rot="10800000">
              <a:off x="225996" y="1019026"/>
              <a:ext cx="12139" cy="230136"/>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flipH="1" rot="10800000">
              <a:off x="452278" y="213648"/>
              <a:ext cx="176954" cy="207656"/>
            </a:xfrm>
            <a:custGeom>
              <a:rect b="b" l="l" r="r" t="t"/>
              <a:pathLst>
                <a:path extrusionOk="0" h="3233" w="2755">
                  <a:moveTo>
                    <a:pt x="0" y="0"/>
                  </a:moveTo>
                  <a:lnTo>
                    <a:pt x="0" y="3233"/>
                  </a:lnTo>
                  <a:lnTo>
                    <a:pt x="2754" y="3233"/>
                  </a:lnTo>
                  <a:lnTo>
                    <a:pt x="2754"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flipH="1" rot="10800000">
              <a:off x="534171" y="-9872"/>
              <a:ext cx="12204" cy="230072"/>
            </a:xfrm>
            <a:custGeom>
              <a:rect b="b" l="l" r="r" t="t"/>
              <a:pathLst>
                <a:path extrusionOk="0" h="3582" w="19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flipH="1" rot="10800000">
              <a:off x="534171" y="415651"/>
              <a:ext cx="12204" cy="230072"/>
            </a:xfrm>
            <a:custGeom>
              <a:rect b="b" l="l" r="r" t="t"/>
              <a:pathLst>
                <a:path extrusionOk="0" h="3582" w="19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flipH="1" rot="10800000">
              <a:off x="445791" y="208060"/>
              <a:ext cx="189992" cy="219795"/>
            </a:xfrm>
            <a:custGeom>
              <a:rect b="b" l="l" r="r" t="t"/>
              <a:pathLst>
                <a:path extrusionOk="0" h="3422" w="2958">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pic>
        <p:nvPicPr>
          <p:cNvPr id="66" name="Google Shape;66;p9"/>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67" name="Google Shape;6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8" name="Google Shape;6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 name="Google Shape;69;p9"/>
          <p:cNvSpPr/>
          <p:nvPr/>
        </p:nvSpPr>
        <p:spPr>
          <a:xfrm flipH="1" rot="745779">
            <a:off x="-5511786" y="3575123"/>
            <a:ext cx="9544045" cy="1601042"/>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p:nvPr>
            <p:ph idx="2" type="pic"/>
          </p:nvPr>
        </p:nvSpPr>
        <p:spPr>
          <a:xfrm>
            <a:off x="-50" y="0"/>
            <a:ext cx="9144000" cy="5143500"/>
          </a:xfrm>
          <a:prstGeom prst="rect">
            <a:avLst/>
          </a:prstGeom>
          <a:noFill/>
          <a:ln>
            <a:noFill/>
          </a:ln>
        </p:spPr>
      </p:sp>
      <p:sp>
        <p:nvSpPr>
          <p:cNvPr id="72" name="Google Shape;72;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Jura"/>
              <a:buNone/>
              <a:defRPr b="1" sz="3000">
                <a:solidFill>
                  <a:schemeClr val="dk1"/>
                </a:solidFill>
                <a:latin typeface="Jura"/>
                <a:ea typeface="Jura"/>
                <a:cs typeface="Jura"/>
                <a:sym typeface="Jura"/>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7.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7.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25"/>
          <p:cNvPicPr preferRelativeResize="0"/>
          <p:nvPr>
            <p:ph idx="2" type="pic"/>
          </p:nvPr>
        </p:nvPicPr>
        <p:blipFill rotWithShape="1">
          <a:blip r:embed="rId3">
            <a:alphaModFix/>
          </a:blip>
          <a:srcRect b="0" l="0" r="0" t="0"/>
          <a:stretch/>
        </p:blipFill>
        <p:spPr>
          <a:xfrm>
            <a:off x="-50" y="0"/>
            <a:ext cx="9144000" cy="5143500"/>
          </a:xfrm>
          <a:prstGeom prst="rect">
            <a:avLst/>
          </a:prstGeom>
        </p:spPr>
      </p:pic>
      <p:sp>
        <p:nvSpPr>
          <p:cNvPr id="306" name="Google Shape;306;p25"/>
          <p:cNvSpPr/>
          <p:nvPr/>
        </p:nvSpPr>
        <p:spPr>
          <a:xfrm>
            <a:off x="-6" y="3501520"/>
            <a:ext cx="9144101" cy="1533950"/>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txBox="1"/>
          <p:nvPr>
            <p:ph type="title"/>
          </p:nvPr>
        </p:nvSpPr>
        <p:spPr>
          <a:xfrm>
            <a:off x="203650" y="4107375"/>
            <a:ext cx="5252700" cy="81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Overview of Major Tech Companies in the U.S. Market:</a:t>
            </a:r>
            <a:endParaRPr sz="1400"/>
          </a:p>
          <a:p>
            <a:pPr indent="0" lvl="0" marL="0" rtl="0" algn="ctr">
              <a:spcBef>
                <a:spcPts val="0"/>
              </a:spcBef>
              <a:spcAft>
                <a:spcPts val="0"/>
              </a:spcAft>
              <a:buNone/>
            </a:pPr>
            <a:r>
              <a:rPr lang="en" sz="1400"/>
              <a:t>Financial Performance and Stock Price Prediction</a:t>
            </a:r>
            <a:endParaRPr sz="1400"/>
          </a:p>
          <a:p>
            <a:pPr indent="0" lvl="0" marL="0" rtl="0" algn="ctr">
              <a:lnSpc>
                <a:spcPct val="115000"/>
              </a:lnSpc>
              <a:spcBef>
                <a:spcPts val="0"/>
              </a:spcBef>
              <a:spcAft>
                <a:spcPts val="0"/>
              </a:spcAft>
              <a:buNone/>
            </a:pPr>
            <a:r>
              <a:rPr lang="en" sz="1400"/>
              <a:t>Group 3</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Historical Stock Prices</a:t>
            </a:r>
            <a:endParaRPr/>
          </a:p>
        </p:txBody>
      </p:sp>
      <p:pic>
        <p:nvPicPr>
          <p:cNvPr id="497" name="Google Shape;497;p34"/>
          <p:cNvPicPr preferRelativeResize="0"/>
          <p:nvPr/>
        </p:nvPicPr>
        <p:blipFill>
          <a:blip r:embed="rId3">
            <a:alphaModFix/>
          </a:blip>
          <a:stretch>
            <a:fillRect/>
          </a:stretch>
        </p:blipFill>
        <p:spPr>
          <a:xfrm>
            <a:off x="0" y="1292100"/>
            <a:ext cx="5553125" cy="2723025"/>
          </a:xfrm>
          <a:prstGeom prst="rect">
            <a:avLst/>
          </a:prstGeom>
          <a:noFill/>
          <a:ln>
            <a:noFill/>
          </a:ln>
        </p:spPr>
      </p:pic>
      <p:sp>
        <p:nvSpPr>
          <p:cNvPr id="498" name="Google Shape;498;p34"/>
          <p:cNvSpPr txBox="1"/>
          <p:nvPr/>
        </p:nvSpPr>
        <p:spPr>
          <a:xfrm>
            <a:off x="5629325" y="420300"/>
            <a:ext cx="3555300" cy="454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u="sng">
                <a:solidFill>
                  <a:schemeClr val="accent4"/>
                </a:solidFill>
              </a:rPr>
              <a:t>3 Key Insights</a:t>
            </a:r>
            <a:endParaRPr b="1" sz="1000" u="sng">
              <a:solidFill>
                <a:schemeClr val="accent4"/>
              </a:solidFill>
            </a:endParaRPr>
          </a:p>
          <a:p>
            <a:pPr indent="0" lvl="0" marL="0" rtl="0" algn="ctr">
              <a:lnSpc>
                <a:spcPct val="115000"/>
              </a:lnSpc>
              <a:spcBef>
                <a:spcPts val="0"/>
              </a:spcBef>
              <a:spcAft>
                <a:spcPts val="0"/>
              </a:spcAft>
              <a:buNone/>
            </a:pPr>
            <a:r>
              <a:t/>
            </a:r>
            <a:endParaRPr b="1" sz="1000">
              <a:solidFill>
                <a:schemeClr val="accent4"/>
              </a:solidFill>
            </a:endParaRPr>
          </a:p>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1. Overall Growth Trends</a:t>
            </a:r>
            <a:endParaRPr b="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General upward trend over the 10-year period</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TSLA 2020 onwards, rapid rise in the electric vehicle market.</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AAPL, GOOG, and MSFT show steady growth</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AAPL potentially outperforming the others in recent years.</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META (formerly Facebook) shows growth but may have experienced more volatility</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2. Volatility and Market Reactions</a:t>
            </a:r>
            <a:endParaRPr b="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2020 COVID-19 Crash</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 sharp decline in early 2020, followed by a strong recovery</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 potential downturn in 2022</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Investors need to be aware of market cycles and external events</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3. Relative Performance</a:t>
            </a:r>
            <a:endParaRPr b="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TSLA stands out as the top performer</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AAPL and MSFT show consistent growth</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GOOGLE and META show growth but may lag behind AAPL and MSFT </a:t>
            </a:r>
            <a:endParaRPr sz="1000">
              <a:solidFill>
                <a:schemeClr val="dk1"/>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5"/>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Moving Averages</a:t>
            </a:r>
            <a:endParaRPr/>
          </a:p>
        </p:txBody>
      </p:sp>
      <p:pic>
        <p:nvPicPr>
          <p:cNvPr id="504" name="Google Shape;504;p35"/>
          <p:cNvPicPr preferRelativeResize="0"/>
          <p:nvPr/>
        </p:nvPicPr>
        <p:blipFill>
          <a:blip r:embed="rId3">
            <a:alphaModFix/>
          </a:blip>
          <a:stretch>
            <a:fillRect/>
          </a:stretch>
        </p:blipFill>
        <p:spPr>
          <a:xfrm>
            <a:off x="0" y="572700"/>
            <a:ext cx="3280562" cy="1403718"/>
          </a:xfrm>
          <a:prstGeom prst="rect">
            <a:avLst/>
          </a:prstGeom>
          <a:noFill/>
          <a:ln>
            <a:noFill/>
          </a:ln>
        </p:spPr>
      </p:pic>
      <p:pic>
        <p:nvPicPr>
          <p:cNvPr id="505" name="Google Shape;505;p35"/>
          <p:cNvPicPr preferRelativeResize="0"/>
          <p:nvPr/>
        </p:nvPicPr>
        <p:blipFill>
          <a:blip r:embed="rId4">
            <a:alphaModFix/>
          </a:blip>
          <a:stretch>
            <a:fillRect/>
          </a:stretch>
        </p:blipFill>
        <p:spPr>
          <a:xfrm>
            <a:off x="3280550" y="577150"/>
            <a:ext cx="3270175" cy="1399250"/>
          </a:xfrm>
          <a:prstGeom prst="rect">
            <a:avLst/>
          </a:prstGeom>
          <a:noFill/>
          <a:ln>
            <a:noFill/>
          </a:ln>
        </p:spPr>
      </p:pic>
      <p:pic>
        <p:nvPicPr>
          <p:cNvPr id="506" name="Google Shape;506;p35"/>
          <p:cNvPicPr preferRelativeResize="0"/>
          <p:nvPr/>
        </p:nvPicPr>
        <p:blipFill>
          <a:blip r:embed="rId5">
            <a:alphaModFix/>
          </a:blip>
          <a:stretch>
            <a:fillRect/>
          </a:stretch>
        </p:blipFill>
        <p:spPr>
          <a:xfrm>
            <a:off x="0" y="1976418"/>
            <a:ext cx="3280562" cy="1529249"/>
          </a:xfrm>
          <a:prstGeom prst="rect">
            <a:avLst/>
          </a:prstGeom>
          <a:noFill/>
          <a:ln>
            <a:noFill/>
          </a:ln>
        </p:spPr>
      </p:pic>
      <p:pic>
        <p:nvPicPr>
          <p:cNvPr id="507" name="Google Shape;507;p35"/>
          <p:cNvPicPr preferRelativeResize="0"/>
          <p:nvPr/>
        </p:nvPicPr>
        <p:blipFill>
          <a:blip r:embed="rId6">
            <a:alphaModFix/>
          </a:blip>
          <a:stretch>
            <a:fillRect/>
          </a:stretch>
        </p:blipFill>
        <p:spPr>
          <a:xfrm>
            <a:off x="3280562" y="1976418"/>
            <a:ext cx="3270153" cy="1529257"/>
          </a:xfrm>
          <a:prstGeom prst="rect">
            <a:avLst/>
          </a:prstGeom>
          <a:noFill/>
          <a:ln>
            <a:noFill/>
          </a:ln>
        </p:spPr>
      </p:pic>
      <p:pic>
        <p:nvPicPr>
          <p:cNvPr id="508" name="Google Shape;508;p35"/>
          <p:cNvPicPr preferRelativeResize="0"/>
          <p:nvPr/>
        </p:nvPicPr>
        <p:blipFill>
          <a:blip r:embed="rId7">
            <a:alphaModFix/>
          </a:blip>
          <a:stretch>
            <a:fillRect/>
          </a:stretch>
        </p:blipFill>
        <p:spPr>
          <a:xfrm>
            <a:off x="1420350" y="3505690"/>
            <a:ext cx="3280550" cy="1650985"/>
          </a:xfrm>
          <a:prstGeom prst="rect">
            <a:avLst/>
          </a:prstGeom>
          <a:noFill/>
          <a:ln>
            <a:noFill/>
          </a:ln>
        </p:spPr>
      </p:pic>
      <p:sp>
        <p:nvSpPr>
          <p:cNvPr id="509" name="Google Shape;509;p35"/>
          <p:cNvSpPr txBox="1"/>
          <p:nvPr/>
        </p:nvSpPr>
        <p:spPr>
          <a:xfrm>
            <a:off x="6550725" y="577150"/>
            <a:ext cx="2593200" cy="43179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accent4"/>
              </a:buClr>
              <a:buSzPts val="1000"/>
              <a:buChar char="-"/>
            </a:pPr>
            <a:r>
              <a:rPr lang="en" sz="1000">
                <a:solidFill>
                  <a:schemeClr val="accent4"/>
                </a:solidFill>
              </a:rPr>
              <a:t>The chart shows the price along with its 10-day, 20-day, and 50-day moving averages (MA)</a:t>
            </a:r>
            <a:endParaRPr sz="1000">
              <a:solidFill>
                <a:schemeClr val="accent4"/>
              </a:solidFill>
            </a:endParaRPr>
          </a:p>
          <a:p>
            <a:pPr indent="-292100" lvl="0" marL="457200" rtl="0" algn="l">
              <a:lnSpc>
                <a:spcPct val="115000"/>
              </a:lnSpc>
              <a:spcBef>
                <a:spcPts val="0"/>
              </a:spcBef>
              <a:spcAft>
                <a:spcPts val="0"/>
              </a:spcAft>
              <a:buClr>
                <a:schemeClr val="accent4"/>
              </a:buClr>
              <a:buSzPts val="1000"/>
              <a:buChar char="-"/>
            </a:pPr>
            <a:r>
              <a:rPr lang="en" sz="1000">
                <a:solidFill>
                  <a:schemeClr val="accent4"/>
                </a:solidFill>
              </a:rPr>
              <a:t> The 20-day MA  acts as a dynamic support/resistance level during trending periods.The 50-day MA is particularly useful for identifying long-term trends in price movements.</a:t>
            </a:r>
            <a:endParaRPr sz="1000">
              <a:solidFill>
                <a:schemeClr val="accent4"/>
              </a:solidFill>
            </a:endParaRPr>
          </a:p>
          <a:p>
            <a:pPr indent="-292100" lvl="0" marL="457200" marR="0" rtl="0" algn="l">
              <a:lnSpc>
                <a:spcPct val="115000"/>
              </a:lnSpc>
              <a:spcBef>
                <a:spcPts val="0"/>
              </a:spcBef>
              <a:spcAft>
                <a:spcPts val="0"/>
              </a:spcAft>
              <a:buClr>
                <a:schemeClr val="accent4"/>
              </a:buClr>
              <a:buSzPts val="1000"/>
              <a:buChar char="-"/>
            </a:pPr>
            <a:r>
              <a:rPr lang="en" sz="1000">
                <a:solidFill>
                  <a:schemeClr val="accent4"/>
                </a:solidFill>
              </a:rPr>
              <a:t>META's price appears to have experienced significant volatility, especially around 2022, likely due to market reactions to its rebranding and challenges in the digital advertising space.</a:t>
            </a:r>
            <a:endParaRPr sz="1000">
              <a:solidFill>
                <a:schemeClr val="accent4"/>
              </a:solidFill>
            </a:endParaRPr>
          </a:p>
          <a:p>
            <a:pPr indent="-292100" lvl="0" marL="457200" marR="0" rtl="0" algn="l">
              <a:lnSpc>
                <a:spcPct val="115000"/>
              </a:lnSpc>
              <a:spcBef>
                <a:spcPts val="0"/>
              </a:spcBef>
              <a:spcAft>
                <a:spcPts val="0"/>
              </a:spcAft>
              <a:buClr>
                <a:schemeClr val="accent4"/>
              </a:buClr>
              <a:buSzPts val="1000"/>
              <a:buChar char="-"/>
            </a:pPr>
            <a:r>
              <a:rPr lang="en" sz="1000">
                <a:solidFill>
                  <a:schemeClr val="accent4"/>
                </a:solidFill>
              </a:rPr>
              <a:t>MSFT's price shows lower volatility compared to stocks like TSLA or META, reflecting its stability as a blue-chip tech company.</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6"/>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Moving Averages</a:t>
            </a:r>
            <a:endParaRPr/>
          </a:p>
        </p:txBody>
      </p:sp>
      <p:pic>
        <p:nvPicPr>
          <p:cNvPr id="515" name="Google Shape;515;p36"/>
          <p:cNvPicPr preferRelativeResize="0"/>
          <p:nvPr/>
        </p:nvPicPr>
        <p:blipFill>
          <a:blip r:embed="rId3">
            <a:alphaModFix/>
          </a:blip>
          <a:stretch>
            <a:fillRect/>
          </a:stretch>
        </p:blipFill>
        <p:spPr>
          <a:xfrm>
            <a:off x="0" y="572700"/>
            <a:ext cx="3280562" cy="1403718"/>
          </a:xfrm>
          <a:prstGeom prst="rect">
            <a:avLst/>
          </a:prstGeom>
          <a:noFill/>
          <a:ln>
            <a:noFill/>
          </a:ln>
        </p:spPr>
      </p:pic>
      <p:pic>
        <p:nvPicPr>
          <p:cNvPr id="516" name="Google Shape;516;p36"/>
          <p:cNvPicPr preferRelativeResize="0"/>
          <p:nvPr/>
        </p:nvPicPr>
        <p:blipFill>
          <a:blip r:embed="rId4">
            <a:alphaModFix/>
          </a:blip>
          <a:stretch>
            <a:fillRect/>
          </a:stretch>
        </p:blipFill>
        <p:spPr>
          <a:xfrm>
            <a:off x="3280550" y="577150"/>
            <a:ext cx="3270175" cy="1399250"/>
          </a:xfrm>
          <a:prstGeom prst="rect">
            <a:avLst/>
          </a:prstGeom>
          <a:noFill/>
          <a:ln>
            <a:noFill/>
          </a:ln>
        </p:spPr>
      </p:pic>
      <p:pic>
        <p:nvPicPr>
          <p:cNvPr id="517" name="Google Shape;517;p36"/>
          <p:cNvPicPr preferRelativeResize="0"/>
          <p:nvPr/>
        </p:nvPicPr>
        <p:blipFill>
          <a:blip r:embed="rId5">
            <a:alphaModFix/>
          </a:blip>
          <a:stretch>
            <a:fillRect/>
          </a:stretch>
        </p:blipFill>
        <p:spPr>
          <a:xfrm>
            <a:off x="0" y="1976418"/>
            <a:ext cx="3280562" cy="1529249"/>
          </a:xfrm>
          <a:prstGeom prst="rect">
            <a:avLst/>
          </a:prstGeom>
          <a:noFill/>
          <a:ln>
            <a:noFill/>
          </a:ln>
        </p:spPr>
      </p:pic>
      <p:pic>
        <p:nvPicPr>
          <p:cNvPr id="518" name="Google Shape;518;p36"/>
          <p:cNvPicPr preferRelativeResize="0"/>
          <p:nvPr/>
        </p:nvPicPr>
        <p:blipFill>
          <a:blip r:embed="rId6">
            <a:alphaModFix/>
          </a:blip>
          <a:stretch>
            <a:fillRect/>
          </a:stretch>
        </p:blipFill>
        <p:spPr>
          <a:xfrm>
            <a:off x="3280562" y="1976418"/>
            <a:ext cx="3270153" cy="1529257"/>
          </a:xfrm>
          <a:prstGeom prst="rect">
            <a:avLst/>
          </a:prstGeom>
          <a:noFill/>
          <a:ln>
            <a:noFill/>
          </a:ln>
        </p:spPr>
      </p:pic>
      <p:pic>
        <p:nvPicPr>
          <p:cNvPr id="519" name="Google Shape;519;p36"/>
          <p:cNvPicPr preferRelativeResize="0"/>
          <p:nvPr/>
        </p:nvPicPr>
        <p:blipFill>
          <a:blip r:embed="rId7">
            <a:alphaModFix/>
          </a:blip>
          <a:stretch>
            <a:fillRect/>
          </a:stretch>
        </p:blipFill>
        <p:spPr>
          <a:xfrm>
            <a:off x="1420350" y="3505690"/>
            <a:ext cx="3280550" cy="1650985"/>
          </a:xfrm>
          <a:prstGeom prst="rect">
            <a:avLst/>
          </a:prstGeom>
          <a:noFill/>
          <a:ln>
            <a:noFill/>
          </a:ln>
        </p:spPr>
      </p:pic>
      <p:sp>
        <p:nvSpPr>
          <p:cNvPr id="520" name="Google Shape;520;p36"/>
          <p:cNvSpPr txBox="1"/>
          <p:nvPr/>
        </p:nvSpPr>
        <p:spPr>
          <a:xfrm>
            <a:off x="6550725" y="577150"/>
            <a:ext cx="2593200" cy="43179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accent4"/>
              </a:buClr>
              <a:buSzPts val="1000"/>
              <a:buChar char="-"/>
            </a:pPr>
            <a:r>
              <a:rPr lang="en" sz="1000">
                <a:solidFill>
                  <a:schemeClr val="accent4"/>
                </a:solidFill>
              </a:rPr>
              <a:t>The charts reveal differences in volatility among the stocks:</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Char char="-"/>
            </a:pPr>
            <a:r>
              <a:rPr lang="en" sz="1000">
                <a:solidFill>
                  <a:schemeClr val="accent4"/>
                </a:solidFill>
              </a:rPr>
              <a:t>TSLA shows the highest volatility, with sharp price swings and frequent crossovers of the moving averages. </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Char char="-"/>
            </a:pPr>
            <a:r>
              <a:rPr lang="en" sz="1000">
                <a:solidFill>
                  <a:schemeClr val="accent4"/>
                </a:solidFill>
              </a:rPr>
              <a:t>AAPL and MSFT exhibit more stable trends, with smoother moving averages and fewer crossovers.</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Char char="-"/>
            </a:pPr>
            <a:r>
              <a:rPr lang="en" sz="1000">
                <a:solidFill>
                  <a:schemeClr val="accent4"/>
                </a:solidFill>
              </a:rPr>
              <a:t>GOOG and META fall somewhere in between, with moderate volatility. </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Char char="-"/>
            </a:pPr>
            <a:r>
              <a:rPr lang="en" sz="1000">
                <a:solidFill>
                  <a:schemeClr val="accent4"/>
                </a:solidFill>
              </a:rPr>
              <a:t>Volatile stocks like TSLA may offer higher returns but come with greater risk, while stable stocks like AAPL and MSFT are better suited for conservative investors.</a:t>
            </a:r>
            <a:endParaRPr sz="1000">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7"/>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Closing price correlation</a:t>
            </a:r>
            <a:endParaRPr/>
          </a:p>
        </p:txBody>
      </p:sp>
      <p:pic>
        <p:nvPicPr>
          <p:cNvPr id="526" name="Google Shape;526;p37"/>
          <p:cNvPicPr preferRelativeResize="0"/>
          <p:nvPr/>
        </p:nvPicPr>
        <p:blipFill>
          <a:blip r:embed="rId3">
            <a:alphaModFix/>
          </a:blip>
          <a:stretch>
            <a:fillRect/>
          </a:stretch>
        </p:blipFill>
        <p:spPr>
          <a:xfrm>
            <a:off x="0" y="668675"/>
            <a:ext cx="4474825" cy="4474825"/>
          </a:xfrm>
          <a:prstGeom prst="rect">
            <a:avLst/>
          </a:prstGeom>
          <a:noFill/>
          <a:ln>
            <a:noFill/>
          </a:ln>
        </p:spPr>
      </p:pic>
      <p:sp>
        <p:nvSpPr>
          <p:cNvPr id="527" name="Google Shape;527;p37"/>
          <p:cNvSpPr txBox="1"/>
          <p:nvPr/>
        </p:nvSpPr>
        <p:spPr>
          <a:xfrm>
            <a:off x="4591050" y="572700"/>
            <a:ext cx="4474800" cy="17238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Data related to the performance or some metric (relationships on </a:t>
            </a:r>
            <a:r>
              <a:rPr b="1" i="1" lang="en" sz="1000" u="sng">
                <a:solidFill>
                  <a:schemeClr val="dk1"/>
                </a:solidFill>
                <a:latin typeface="Albert Sans"/>
                <a:ea typeface="Albert Sans"/>
                <a:cs typeface="Albert Sans"/>
                <a:sym typeface="Albert Sans"/>
              </a:rPr>
              <a:t>daily returns</a:t>
            </a:r>
            <a:r>
              <a:rPr lang="en" sz="1000">
                <a:solidFill>
                  <a:schemeClr val="dk1"/>
                </a:solidFill>
                <a:latin typeface="Albert Sans"/>
                <a:ea typeface="Albert Sans"/>
                <a:cs typeface="Albert Sans"/>
                <a:sym typeface="Albert Sans"/>
              </a:rPr>
              <a:t> between all the stocks and </a:t>
            </a:r>
            <a:r>
              <a:rPr b="1" i="1" lang="en" sz="1000" u="sng">
                <a:solidFill>
                  <a:schemeClr val="dk1"/>
                </a:solidFill>
                <a:latin typeface="Albert Sans"/>
                <a:ea typeface="Albert Sans"/>
                <a:cs typeface="Albert Sans"/>
                <a:sym typeface="Albert Sans"/>
              </a:rPr>
              <a:t>closing percentage changes</a:t>
            </a:r>
            <a:r>
              <a:rPr lang="en" sz="1000">
                <a:solidFill>
                  <a:schemeClr val="dk1"/>
                </a:solidFill>
                <a:latin typeface="Albert Sans"/>
                <a:ea typeface="Albert Sans"/>
                <a:cs typeface="Albert Sans"/>
                <a:sym typeface="Albert Sans"/>
              </a:rPr>
              <a:t>) of the 7 stocks/indexes: ['AAPL', 'GOOG', 'MSFT', 'TSLA', 'META', 'Nasdaq(^IXIC)', 'SP500(GSPC)'] over the period 2015-2024. </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The relationships on daily returns between all the stocks. </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Indicated the correlation between stocks daily returns and to investigate that individual comparison.</a:t>
            </a:r>
            <a:endParaRPr sz="1000">
              <a:solidFill>
                <a:schemeClr val="dk1"/>
              </a:solidFill>
              <a:latin typeface="Albert Sans"/>
              <a:ea typeface="Albert Sans"/>
              <a:cs typeface="Albert Sans"/>
              <a:sym typeface="Albert Sans"/>
            </a:endParaRPr>
          </a:p>
        </p:txBody>
      </p:sp>
      <p:pic>
        <p:nvPicPr>
          <p:cNvPr id="528" name="Google Shape;528;p37" title="螢幕擷取畫面 2025-02-15 144731.png"/>
          <p:cNvPicPr preferRelativeResize="0"/>
          <p:nvPr/>
        </p:nvPicPr>
        <p:blipFill>
          <a:blip r:embed="rId4">
            <a:alphaModFix/>
          </a:blip>
          <a:stretch>
            <a:fillRect/>
          </a:stretch>
        </p:blipFill>
        <p:spPr>
          <a:xfrm>
            <a:off x="6202046" y="2296500"/>
            <a:ext cx="1252805" cy="2795575"/>
          </a:xfrm>
          <a:prstGeom prst="rect">
            <a:avLst/>
          </a:prstGeom>
          <a:noFill/>
          <a:ln>
            <a:noFill/>
          </a:ln>
        </p:spPr>
      </p:pic>
      <p:sp>
        <p:nvSpPr>
          <p:cNvPr id="529" name="Google Shape;529;p37"/>
          <p:cNvSpPr/>
          <p:nvPr/>
        </p:nvSpPr>
        <p:spPr>
          <a:xfrm>
            <a:off x="1989325" y="1346375"/>
            <a:ext cx="6555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30" name="Google Shape;530;p37"/>
          <p:cNvSpPr/>
          <p:nvPr/>
        </p:nvSpPr>
        <p:spPr>
          <a:xfrm>
            <a:off x="1962325" y="703050"/>
            <a:ext cx="709500" cy="54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31" name="Google Shape;531;p37"/>
          <p:cNvSpPr/>
          <p:nvPr/>
        </p:nvSpPr>
        <p:spPr>
          <a:xfrm>
            <a:off x="238900" y="1346375"/>
            <a:ext cx="624300" cy="624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32" name="Google Shape;532;p37"/>
          <p:cNvSpPr/>
          <p:nvPr/>
        </p:nvSpPr>
        <p:spPr>
          <a:xfrm>
            <a:off x="6091925" y="2835186"/>
            <a:ext cx="1494900" cy="27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33" name="Google Shape;533;p37"/>
          <p:cNvSpPr/>
          <p:nvPr/>
        </p:nvSpPr>
        <p:spPr>
          <a:xfrm>
            <a:off x="6091925" y="3377368"/>
            <a:ext cx="1494900" cy="13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8"/>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Closing price correlation</a:t>
            </a:r>
            <a:endParaRPr/>
          </a:p>
        </p:txBody>
      </p:sp>
      <p:pic>
        <p:nvPicPr>
          <p:cNvPr id="539" name="Google Shape;539;p38"/>
          <p:cNvPicPr preferRelativeResize="0"/>
          <p:nvPr/>
        </p:nvPicPr>
        <p:blipFill>
          <a:blip r:embed="rId3">
            <a:alphaModFix/>
          </a:blip>
          <a:stretch>
            <a:fillRect/>
          </a:stretch>
        </p:blipFill>
        <p:spPr>
          <a:xfrm>
            <a:off x="0" y="606475"/>
            <a:ext cx="4537025" cy="4537025"/>
          </a:xfrm>
          <a:prstGeom prst="rect">
            <a:avLst/>
          </a:prstGeom>
          <a:noFill/>
          <a:ln>
            <a:noFill/>
          </a:ln>
        </p:spPr>
      </p:pic>
      <p:sp>
        <p:nvSpPr>
          <p:cNvPr id="540" name="Google Shape;540;p38"/>
          <p:cNvSpPr txBox="1"/>
          <p:nvPr/>
        </p:nvSpPr>
        <p:spPr>
          <a:xfrm>
            <a:off x="4780750" y="712200"/>
            <a:ext cx="41769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Here are 3 potential insights that can be derived from such data:</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1. </a:t>
            </a:r>
            <a:r>
              <a:rPr b="1" lang="en" sz="1000">
                <a:solidFill>
                  <a:schemeClr val="dk1"/>
                </a:solidFill>
                <a:latin typeface="Albert Sans"/>
                <a:ea typeface="Albert Sans"/>
                <a:cs typeface="Albert Sans"/>
                <a:sym typeface="Albert Sans"/>
              </a:rPr>
              <a:t>Volatility Analysis (Closing price per. change)</a:t>
            </a:r>
            <a:endParaRPr b="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Values (e.g., ranging from -0.2 to 0.2) indicate the volatility of the stocks/indexes.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TSLA and META show wider ranges (e.g., -0.2 to 0.2), suggesting higher volatility.</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AAPL and MSFT show relatively smaller ranges (e.g., -0.1 to 0.1), indicating lower volatility.</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Investors might prefer less volatile stocks like AAPL or MSFT for stable returns, while risk-tolerant investors might favor TSLA or META for higher potential gains.</a:t>
            </a:r>
            <a:endParaRPr sz="1000">
              <a:solidFill>
                <a:schemeClr val="dk1"/>
              </a:solidFill>
              <a:latin typeface="Albert Sans"/>
              <a:ea typeface="Albert Sans"/>
              <a:cs typeface="Albert Sans"/>
              <a:sym typeface="Albert Sans"/>
            </a:endParaRPr>
          </a:p>
        </p:txBody>
      </p:sp>
      <p:sp>
        <p:nvSpPr>
          <p:cNvPr id="541" name="Google Shape;541;p38"/>
          <p:cNvSpPr/>
          <p:nvPr/>
        </p:nvSpPr>
        <p:spPr>
          <a:xfrm>
            <a:off x="1989325" y="1346375"/>
            <a:ext cx="6555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42" name="Google Shape;542;p38"/>
          <p:cNvSpPr/>
          <p:nvPr/>
        </p:nvSpPr>
        <p:spPr>
          <a:xfrm>
            <a:off x="1962325" y="703050"/>
            <a:ext cx="709500" cy="54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43" name="Google Shape;543;p38"/>
          <p:cNvSpPr/>
          <p:nvPr/>
        </p:nvSpPr>
        <p:spPr>
          <a:xfrm>
            <a:off x="238900" y="1346375"/>
            <a:ext cx="624300" cy="624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9"/>
          <p:cNvSpPr txBox="1"/>
          <p:nvPr>
            <p:ph type="title"/>
          </p:nvPr>
        </p:nvSpPr>
        <p:spPr>
          <a:xfrm>
            <a:off x="778825"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Closing price correlation</a:t>
            </a:r>
            <a:endParaRPr/>
          </a:p>
        </p:txBody>
      </p:sp>
      <p:pic>
        <p:nvPicPr>
          <p:cNvPr id="549" name="Google Shape;549;p39"/>
          <p:cNvPicPr preferRelativeResize="0"/>
          <p:nvPr/>
        </p:nvPicPr>
        <p:blipFill>
          <a:blip r:embed="rId3">
            <a:alphaModFix/>
          </a:blip>
          <a:stretch>
            <a:fillRect/>
          </a:stretch>
        </p:blipFill>
        <p:spPr>
          <a:xfrm>
            <a:off x="0" y="572700"/>
            <a:ext cx="4572000" cy="4572000"/>
          </a:xfrm>
          <a:prstGeom prst="rect">
            <a:avLst/>
          </a:prstGeom>
          <a:noFill/>
          <a:ln>
            <a:noFill/>
          </a:ln>
        </p:spPr>
      </p:pic>
      <p:sp>
        <p:nvSpPr>
          <p:cNvPr id="550" name="Google Shape;550;p39"/>
          <p:cNvSpPr txBox="1"/>
          <p:nvPr/>
        </p:nvSpPr>
        <p:spPr>
          <a:xfrm>
            <a:off x="4698050" y="572700"/>
            <a:ext cx="4234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2. Correlation Between Stocks and Indexes</a:t>
            </a:r>
            <a:endParaRPr b="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The data can be used to analyze the correlation between individual stocks (e.g., AAPL, GOOG) and the broader market indexes (e.g., ^IXIC for Nasdaq, ^GSPC for S&amp;P 500).</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The movements of AAPL, GOOG, etc., closely follow ^IXIC or ^GSPC, it suggests a strong correlation with the market.</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If certain stocks (e.g., TSLA) deviate significantly, they might be less influenced by market trends.</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Diversification strategies can be optimized by selecting stocks with low correlation to the market or each other.</a:t>
            </a:r>
            <a:endParaRPr sz="1000">
              <a:solidFill>
                <a:schemeClr val="dk1"/>
              </a:solidFill>
              <a:latin typeface="Albert Sans"/>
              <a:ea typeface="Albert Sans"/>
              <a:cs typeface="Albert Sans"/>
              <a:sym typeface="Albert Sans"/>
            </a:endParaRPr>
          </a:p>
        </p:txBody>
      </p:sp>
      <p:sp>
        <p:nvSpPr>
          <p:cNvPr id="551" name="Google Shape;551;p39"/>
          <p:cNvSpPr/>
          <p:nvPr/>
        </p:nvSpPr>
        <p:spPr>
          <a:xfrm>
            <a:off x="1989325" y="1346375"/>
            <a:ext cx="6555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52" name="Google Shape;552;p39"/>
          <p:cNvSpPr/>
          <p:nvPr/>
        </p:nvSpPr>
        <p:spPr>
          <a:xfrm>
            <a:off x="1962325" y="703050"/>
            <a:ext cx="709500" cy="54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53" name="Google Shape;553;p39"/>
          <p:cNvSpPr/>
          <p:nvPr/>
        </p:nvSpPr>
        <p:spPr>
          <a:xfrm>
            <a:off x="238900" y="1346375"/>
            <a:ext cx="624300" cy="624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0"/>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Closing price correlation</a:t>
            </a:r>
            <a:endParaRPr/>
          </a:p>
        </p:txBody>
      </p:sp>
      <p:pic>
        <p:nvPicPr>
          <p:cNvPr id="559" name="Google Shape;559;p40"/>
          <p:cNvPicPr preferRelativeResize="0"/>
          <p:nvPr/>
        </p:nvPicPr>
        <p:blipFill>
          <a:blip r:embed="rId3">
            <a:alphaModFix/>
          </a:blip>
          <a:stretch>
            <a:fillRect/>
          </a:stretch>
        </p:blipFill>
        <p:spPr>
          <a:xfrm>
            <a:off x="0" y="606475"/>
            <a:ext cx="4537025" cy="4537025"/>
          </a:xfrm>
          <a:prstGeom prst="rect">
            <a:avLst/>
          </a:prstGeom>
          <a:noFill/>
          <a:ln>
            <a:noFill/>
          </a:ln>
        </p:spPr>
      </p:pic>
      <p:sp>
        <p:nvSpPr>
          <p:cNvPr id="560" name="Google Shape;560;p40"/>
          <p:cNvSpPr txBox="1"/>
          <p:nvPr/>
        </p:nvSpPr>
        <p:spPr>
          <a:xfrm>
            <a:off x="4537025" y="606475"/>
            <a:ext cx="4440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3. Performance Trends Over Time</a:t>
            </a:r>
            <a:endParaRPr b="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The data likely shows periodic performance trends (e.g., daily, monthly, or yearly returns). </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Positive values (e.g., 0.1, 0.2) indicate periods of growth.</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Negative values (e.g., -0.1, -0.2) indicate periods of decline.</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By analyzing trends, investors can identify seasonality or long-term growth patterns for specific stocks or indexes.</a:t>
            </a:r>
            <a:endParaRPr sz="1000">
              <a:solidFill>
                <a:schemeClr val="dk1"/>
              </a:solidFill>
              <a:latin typeface="Albert Sans"/>
              <a:ea typeface="Albert Sans"/>
              <a:cs typeface="Albert Sans"/>
              <a:sym typeface="Albert Sans"/>
            </a:endParaRPr>
          </a:p>
        </p:txBody>
      </p:sp>
      <p:sp>
        <p:nvSpPr>
          <p:cNvPr id="561" name="Google Shape;561;p40"/>
          <p:cNvSpPr/>
          <p:nvPr/>
        </p:nvSpPr>
        <p:spPr>
          <a:xfrm>
            <a:off x="1989325" y="1346375"/>
            <a:ext cx="655500" cy="572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62" name="Google Shape;562;p40"/>
          <p:cNvSpPr/>
          <p:nvPr/>
        </p:nvSpPr>
        <p:spPr>
          <a:xfrm>
            <a:off x="1962325" y="703050"/>
            <a:ext cx="709500" cy="54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63" name="Google Shape;563;p40"/>
          <p:cNvSpPr/>
          <p:nvPr/>
        </p:nvSpPr>
        <p:spPr>
          <a:xfrm>
            <a:off x="238900" y="1346375"/>
            <a:ext cx="624300" cy="624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1"/>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and expected return</a:t>
            </a:r>
            <a:endParaRPr/>
          </a:p>
        </p:txBody>
      </p:sp>
      <p:sp>
        <p:nvSpPr>
          <p:cNvPr id="569" name="Google Shape;569;p41"/>
          <p:cNvSpPr txBox="1"/>
          <p:nvPr/>
        </p:nvSpPr>
        <p:spPr>
          <a:xfrm>
            <a:off x="0" y="1533775"/>
            <a:ext cx="3856200" cy="1877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The information we've gathered on </a:t>
            </a:r>
            <a:r>
              <a:rPr b="1" i="1" lang="en" sz="1000" u="sng">
                <a:solidFill>
                  <a:schemeClr val="dk1"/>
                </a:solidFill>
                <a:latin typeface="Albert Sans"/>
                <a:ea typeface="Albert Sans"/>
                <a:cs typeface="Albert Sans"/>
                <a:sym typeface="Albert Sans"/>
              </a:rPr>
              <a:t>daily percentage returns</a:t>
            </a:r>
            <a:r>
              <a:rPr lang="en" sz="1000">
                <a:solidFill>
                  <a:schemeClr val="dk1"/>
                </a:solidFill>
                <a:latin typeface="Albert Sans"/>
                <a:ea typeface="Albert Sans"/>
                <a:cs typeface="Albert Sans"/>
                <a:sym typeface="Albert Sans"/>
              </a:rPr>
              <a:t> is by </a:t>
            </a:r>
            <a:r>
              <a:rPr b="1" i="1" lang="en" sz="1000" u="sng">
                <a:solidFill>
                  <a:schemeClr val="dk1"/>
                </a:solidFill>
                <a:latin typeface="Albert Sans"/>
                <a:ea typeface="Albert Sans"/>
                <a:cs typeface="Albert Sans"/>
                <a:sym typeface="Albert Sans"/>
              </a:rPr>
              <a:t>comparing</a:t>
            </a:r>
            <a:r>
              <a:rPr lang="en" sz="1000">
                <a:solidFill>
                  <a:schemeClr val="dk1"/>
                </a:solidFill>
                <a:latin typeface="Albert Sans"/>
                <a:ea typeface="Albert Sans"/>
                <a:cs typeface="Albert Sans"/>
                <a:sym typeface="Albert Sans"/>
              </a:rPr>
              <a:t> the </a:t>
            </a:r>
            <a:r>
              <a:rPr b="1" i="1" lang="en" sz="1000" u="sng">
                <a:solidFill>
                  <a:schemeClr val="dk1"/>
                </a:solidFill>
                <a:latin typeface="Albert Sans"/>
                <a:ea typeface="Albert Sans"/>
                <a:cs typeface="Albert Sans"/>
                <a:sym typeface="Albert Sans"/>
              </a:rPr>
              <a:t>expected return</a:t>
            </a:r>
            <a:r>
              <a:rPr lang="en" sz="1000">
                <a:solidFill>
                  <a:schemeClr val="dk1"/>
                </a:solidFill>
                <a:latin typeface="Albert Sans"/>
                <a:ea typeface="Albert Sans"/>
                <a:cs typeface="Albert Sans"/>
                <a:sym typeface="Albert Sans"/>
              </a:rPr>
              <a:t> with the standard deviation of the </a:t>
            </a:r>
            <a:r>
              <a:rPr b="1" i="1" lang="en" sz="1000" u="sng">
                <a:solidFill>
                  <a:schemeClr val="dk1"/>
                </a:solidFill>
                <a:latin typeface="Albert Sans"/>
                <a:ea typeface="Albert Sans"/>
                <a:cs typeface="Albert Sans"/>
                <a:sym typeface="Albert Sans"/>
              </a:rPr>
              <a:t>daily returns</a:t>
            </a: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The image appears to be a risk-return plot for the 7 stocks/indexes: ['AAPL', 'GOOG', 'MSFT', 'TSLA', 'META', '^IXIC', '^GSPC'] over the period 2015-2024.</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The x-axis represents risk (likely measured as variance or standard deviation of returns), and the y-axis represents expected return.</a:t>
            </a:r>
            <a:endParaRPr sz="1200">
              <a:solidFill>
                <a:schemeClr val="dk1"/>
              </a:solidFill>
              <a:latin typeface="Albert Sans"/>
              <a:ea typeface="Albert Sans"/>
              <a:cs typeface="Albert Sans"/>
              <a:sym typeface="Albert Sans"/>
            </a:endParaRPr>
          </a:p>
        </p:txBody>
      </p:sp>
      <p:pic>
        <p:nvPicPr>
          <p:cNvPr id="570" name="Google Shape;570;p41"/>
          <p:cNvPicPr preferRelativeResize="0"/>
          <p:nvPr/>
        </p:nvPicPr>
        <p:blipFill>
          <a:blip r:embed="rId3">
            <a:alphaModFix/>
          </a:blip>
          <a:stretch>
            <a:fillRect/>
          </a:stretch>
        </p:blipFill>
        <p:spPr>
          <a:xfrm>
            <a:off x="3917800" y="541463"/>
            <a:ext cx="5226199" cy="4060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2"/>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and expected return</a:t>
            </a:r>
            <a:endParaRPr/>
          </a:p>
        </p:txBody>
      </p:sp>
      <p:sp>
        <p:nvSpPr>
          <p:cNvPr id="576" name="Google Shape;576;p42"/>
          <p:cNvSpPr txBox="1"/>
          <p:nvPr/>
        </p:nvSpPr>
        <p:spPr>
          <a:xfrm>
            <a:off x="0" y="541475"/>
            <a:ext cx="3917700" cy="41868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Here are 3 key insights that can be derived from such a plot:</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rPr b="1" lang="en" sz="1000">
                <a:solidFill>
                  <a:schemeClr val="dk1"/>
                </a:solidFill>
                <a:latin typeface="Albert Sans"/>
                <a:ea typeface="Albert Sans"/>
                <a:cs typeface="Albert Sans"/>
                <a:sym typeface="Albert Sans"/>
              </a:rPr>
              <a:t>1. Risk-Return Tradeoff</a:t>
            </a:r>
            <a:endParaRPr b="1"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b="1"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The plot shows the classic risk-return tradeoff, where higher expected returns are associated with higher risk. For example:</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TSLA has the highest expected return (~0.035) but also the highest risk.</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S&amp;P 500 has the lowest expected return (~0.010) and the lowest risk.</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Investors must balance their risk tolerance with their return expectations. Aggressive investors might prefer TSLA, while conservative investors might favor S&amp;P 500</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rPr b="1" lang="en" sz="1000">
                <a:solidFill>
                  <a:schemeClr val="dk1"/>
                </a:solidFill>
                <a:latin typeface="Albert Sans"/>
                <a:ea typeface="Albert Sans"/>
                <a:cs typeface="Albert Sans"/>
                <a:sym typeface="Albert Sans"/>
              </a:rPr>
              <a:t>2. Outperformance of TSLA and META</a:t>
            </a:r>
            <a:endParaRPr b="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TSLA and META are positioned higher on the plot, indicating they offer higher expected returns compared to other stocks/indexes. However, they also carry higher risk.</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p:txBody>
      </p:sp>
      <p:pic>
        <p:nvPicPr>
          <p:cNvPr id="577" name="Google Shape;577;p42"/>
          <p:cNvPicPr preferRelativeResize="0"/>
          <p:nvPr/>
        </p:nvPicPr>
        <p:blipFill>
          <a:blip r:embed="rId3">
            <a:alphaModFix/>
          </a:blip>
          <a:stretch>
            <a:fillRect/>
          </a:stretch>
        </p:blipFill>
        <p:spPr>
          <a:xfrm>
            <a:off x="3917800" y="541463"/>
            <a:ext cx="5226199" cy="4060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3"/>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and expected return</a:t>
            </a:r>
            <a:endParaRPr/>
          </a:p>
        </p:txBody>
      </p:sp>
      <p:sp>
        <p:nvSpPr>
          <p:cNvPr id="583" name="Google Shape;583;p43"/>
          <p:cNvSpPr txBox="1"/>
          <p:nvPr/>
        </p:nvSpPr>
        <p:spPr>
          <a:xfrm>
            <a:off x="0" y="1335325"/>
            <a:ext cx="4310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3. Stability of AAPL and MSFT</a:t>
            </a:r>
            <a:endParaRPr b="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AAPL and MSFT are positioned in the middle of the plot, offering moderate expected returns (~0.020–0.025) with relatively lower risk compared to TSLA and META.</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These stocks provide a balance between risk and return, making them suitable for moderate-risk investors.</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AAPL and MSFT are likely seen as stable, blue-chip investments with consistent performance.</a:t>
            </a:r>
            <a:endParaRPr sz="1000">
              <a:solidFill>
                <a:schemeClr val="dk1"/>
              </a:solidFill>
              <a:latin typeface="Albert Sans"/>
              <a:ea typeface="Albert Sans"/>
              <a:cs typeface="Albert Sans"/>
              <a:sym typeface="Albert Sans"/>
            </a:endParaRPr>
          </a:p>
        </p:txBody>
      </p:sp>
      <p:pic>
        <p:nvPicPr>
          <p:cNvPr id="584" name="Google Shape;584;p43"/>
          <p:cNvPicPr preferRelativeResize="0"/>
          <p:nvPr/>
        </p:nvPicPr>
        <p:blipFill>
          <a:blip r:embed="rId3">
            <a:alphaModFix/>
          </a:blip>
          <a:stretch>
            <a:fillRect/>
          </a:stretch>
        </p:blipFill>
        <p:spPr>
          <a:xfrm>
            <a:off x="4021875" y="639925"/>
            <a:ext cx="5122124" cy="3979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6"/>
          <p:cNvSpPr txBox="1"/>
          <p:nvPr>
            <p:ph type="title"/>
          </p:nvPr>
        </p:nvSpPr>
        <p:spPr>
          <a:xfrm>
            <a:off x="720000" y="242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13" name="Google Shape;313;p26"/>
          <p:cNvSpPr txBox="1"/>
          <p:nvPr>
            <p:ph idx="2" type="title"/>
          </p:nvPr>
        </p:nvSpPr>
        <p:spPr>
          <a:xfrm>
            <a:off x="720000" y="1123400"/>
            <a:ext cx="10404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14" name="Google Shape;314;p26"/>
          <p:cNvSpPr txBox="1"/>
          <p:nvPr>
            <p:ph idx="1" type="subTitle"/>
          </p:nvPr>
        </p:nvSpPr>
        <p:spPr>
          <a:xfrm>
            <a:off x="1878873" y="1123400"/>
            <a:ext cx="2785800" cy="3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a:t>
            </a:r>
            <a:r>
              <a:rPr lang="en"/>
              <a:t> </a:t>
            </a:r>
            <a:endParaRPr/>
          </a:p>
        </p:txBody>
      </p:sp>
      <p:sp>
        <p:nvSpPr>
          <p:cNvPr id="315" name="Google Shape;315;p26"/>
          <p:cNvSpPr txBox="1"/>
          <p:nvPr>
            <p:ph idx="3" type="title"/>
          </p:nvPr>
        </p:nvSpPr>
        <p:spPr>
          <a:xfrm>
            <a:off x="720000" y="3478342"/>
            <a:ext cx="10404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16" name="Google Shape;316;p26"/>
          <p:cNvSpPr txBox="1"/>
          <p:nvPr>
            <p:ph idx="4" type="subTitle"/>
          </p:nvPr>
        </p:nvSpPr>
        <p:spPr>
          <a:xfrm>
            <a:off x="1878873" y="3478342"/>
            <a:ext cx="2785800" cy="3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317" name="Google Shape;317;p26"/>
          <p:cNvSpPr txBox="1"/>
          <p:nvPr>
            <p:ph idx="5" type="title"/>
          </p:nvPr>
        </p:nvSpPr>
        <p:spPr>
          <a:xfrm>
            <a:off x="720000" y="3007354"/>
            <a:ext cx="10404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18" name="Google Shape;318;p26"/>
          <p:cNvSpPr txBox="1"/>
          <p:nvPr>
            <p:ph idx="6" type="subTitle"/>
          </p:nvPr>
        </p:nvSpPr>
        <p:spPr>
          <a:xfrm>
            <a:off x="1878875" y="3007350"/>
            <a:ext cx="4722000" cy="3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and Limitations</a:t>
            </a:r>
            <a:endParaRPr/>
          </a:p>
        </p:txBody>
      </p:sp>
      <p:sp>
        <p:nvSpPr>
          <p:cNvPr id="319" name="Google Shape;319;p26"/>
          <p:cNvSpPr txBox="1"/>
          <p:nvPr>
            <p:ph idx="7" type="title"/>
          </p:nvPr>
        </p:nvSpPr>
        <p:spPr>
          <a:xfrm>
            <a:off x="720000" y="2536365"/>
            <a:ext cx="10404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20" name="Google Shape;320;p26"/>
          <p:cNvSpPr txBox="1"/>
          <p:nvPr>
            <p:ph idx="8" type="subTitle"/>
          </p:nvPr>
        </p:nvSpPr>
        <p:spPr>
          <a:xfrm>
            <a:off x="1878875" y="2536350"/>
            <a:ext cx="4207500" cy="3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r>
              <a:rPr lang="en"/>
              <a:t> and Discussion</a:t>
            </a:r>
            <a:endParaRPr/>
          </a:p>
        </p:txBody>
      </p:sp>
      <p:sp>
        <p:nvSpPr>
          <p:cNvPr id="321" name="Google Shape;321;p26"/>
          <p:cNvSpPr txBox="1"/>
          <p:nvPr>
            <p:ph idx="9" type="title"/>
          </p:nvPr>
        </p:nvSpPr>
        <p:spPr>
          <a:xfrm>
            <a:off x="720000" y="2065377"/>
            <a:ext cx="10404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22" name="Google Shape;322;p26"/>
          <p:cNvSpPr txBox="1"/>
          <p:nvPr>
            <p:ph idx="13" type="subTitle"/>
          </p:nvPr>
        </p:nvSpPr>
        <p:spPr>
          <a:xfrm>
            <a:off x="1878873" y="2065377"/>
            <a:ext cx="2785800" cy="3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23" name="Google Shape;323;p26"/>
          <p:cNvSpPr txBox="1"/>
          <p:nvPr>
            <p:ph idx="14" type="title"/>
          </p:nvPr>
        </p:nvSpPr>
        <p:spPr>
          <a:xfrm>
            <a:off x="720000" y="1594388"/>
            <a:ext cx="10404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24" name="Google Shape;324;p26"/>
          <p:cNvSpPr txBox="1"/>
          <p:nvPr>
            <p:ph idx="15" type="subTitle"/>
          </p:nvPr>
        </p:nvSpPr>
        <p:spPr>
          <a:xfrm>
            <a:off x="1878876" y="1594400"/>
            <a:ext cx="3979800" cy="3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Description &amp; EDA</a:t>
            </a:r>
            <a:endParaRPr/>
          </a:p>
        </p:txBody>
      </p:sp>
      <p:grpSp>
        <p:nvGrpSpPr>
          <p:cNvPr id="325" name="Google Shape;325;p26"/>
          <p:cNvGrpSpPr/>
          <p:nvPr/>
        </p:nvGrpSpPr>
        <p:grpSpPr>
          <a:xfrm>
            <a:off x="6518435" y="3144203"/>
            <a:ext cx="2348437" cy="1932163"/>
            <a:chOff x="6518435" y="3144203"/>
            <a:chExt cx="2348437" cy="1932163"/>
          </a:xfrm>
        </p:grpSpPr>
        <p:sp>
          <p:nvSpPr>
            <p:cNvPr id="326" name="Google Shape;326;p26"/>
            <p:cNvSpPr/>
            <p:nvPr/>
          </p:nvSpPr>
          <p:spPr>
            <a:xfrm>
              <a:off x="6524023" y="4536193"/>
              <a:ext cx="177017"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6518435" y="4529706"/>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6606880" y="4700107"/>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6606880" y="4311838"/>
              <a:ext cx="12204" cy="230007"/>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6833162" y="3531509"/>
              <a:ext cx="177017" cy="988947"/>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6915119" y="4513841"/>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6915119" y="3307090"/>
              <a:ext cx="12139" cy="230071"/>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7141337" y="3531509"/>
              <a:ext cx="177017" cy="143489"/>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7224257" y="3668383"/>
              <a:ext cx="11240" cy="230071"/>
            </a:xfrm>
            <a:custGeom>
              <a:rect b="b" l="l" r="r" t="t"/>
              <a:pathLst>
                <a:path extrusionOk="0" h="3582" w="175">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7224257" y="3307090"/>
              <a:ext cx="11240" cy="230071"/>
            </a:xfrm>
            <a:custGeom>
              <a:rect b="b" l="l" r="r" t="t"/>
              <a:pathLst>
                <a:path extrusionOk="0" h="3582" w="175">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7449576" y="3677697"/>
              <a:ext cx="177017" cy="348319"/>
            </a:xfrm>
            <a:custGeom>
              <a:rect b="b" l="l" r="r" t="t"/>
              <a:pathLst>
                <a:path extrusionOk="0" h="5423" w="2756">
                  <a:moveTo>
                    <a:pt x="1" y="0"/>
                  </a:moveTo>
                  <a:lnTo>
                    <a:pt x="1" y="5422"/>
                  </a:lnTo>
                  <a:lnTo>
                    <a:pt x="2755" y="5422"/>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7443988" y="3671209"/>
              <a:ext cx="189093" cy="360394"/>
            </a:xfrm>
            <a:custGeom>
              <a:rect b="b" l="l" r="r" t="t"/>
              <a:pathLst>
                <a:path extrusionOk="0" h="5611" w="2944">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7532432" y="4019464"/>
              <a:ext cx="12204" cy="230007"/>
            </a:xfrm>
            <a:custGeom>
              <a:rect b="b" l="l" r="r" t="t"/>
              <a:pathLst>
                <a:path extrusionOk="0" h="3581" w="19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7532432" y="3454241"/>
              <a:ext cx="12204" cy="229108"/>
            </a:xfrm>
            <a:custGeom>
              <a:rect b="b" l="l" r="r" t="t"/>
              <a:pathLst>
                <a:path extrusionOk="0" h="3567" w="19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7758778" y="4041816"/>
              <a:ext cx="176953" cy="797992"/>
            </a:xfrm>
            <a:custGeom>
              <a:rect b="b" l="l" r="r" t="t"/>
              <a:pathLst>
                <a:path extrusionOk="0" h="12424" w="2755">
                  <a:moveTo>
                    <a:pt x="0" y="0"/>
                  </a:moveTo>
                  <a:lnTo>
                    <a:pt x="0" y="12424"/>
                  </a:lnTo>
                  <a:lnTo>
                    <a:pt x="2754" y="12424"/>
                  </a:lnTo>
                  <a:lnTo>
                    <a:pt x="2754"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7752163" y="4035264"/>
              <a:ext cx="189157" cy="811095"/>
            </a:xfrm>
            <a:custGeom>
              <a:rect b="b" l="l" r="r" t="t"/>
              <a:pathLst>
                <a:path extrusionOk="0" h="12628" w="2945">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7840671" y="4834155"/>
              <a:ext cx="12139" cy="229172"/>
            </a:xfrm>
            <a:custGeom>
              <a:rect b="b" l="l" r="r" t="t"/>
              <a:pathLst>
                <a:path extrusionOk="0" h="3568" w="189">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7840671" y="3817332"/>
              <a:ext cx="12139" cy="230136"/>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8066953" y="4645191"/>
              <a:ext cx="176953" cy="207655"/>
            </a:xfrm>
            <a:custGeom>
              <a:rect b="b" l="l" r="r" t="t"/>
              <a:pathLst>
                <a:path extrusionOk="0" h="3233" w="2755">
                  <a:moveTo>
                    <a:pt x="0" y="0"/>
                  </a:moveTo>
                  <a:lnTo>
                    <a:pt x="0" y="3233"/>
                  </a:lnTo>
                  <a:lnTo>
                    <a:pt x="2754" y="3233"/>
                  </a:lnTo>
                  <a:lnTo>
                    <a:pt x="2754"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8148846" y="4846295"/>
              <a:ext cx="12204" cy="230071"/>
            </a:xfrm>
            <a:custGeom>
              <a:rect b="b" l="l" r="r" t="t"/>
              <a:pathLst>
                <a:path extrusionOk="0" h="3582" w="19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8148846" y="4420772"/>
              <a:ext cx="12204" cy="230071"/>
            </a:xfrm>
            <a:custGeom>
              <a:rect b="b" l="l" r="r" t="t"/>
              <a:pathLst>
                <a:path extrusionOk="0" h="3582" w="19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8375192" y="3632993"/>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8457984" y="4616288"/>
              <a:ext cx="12204" cy="230071"/>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8457984" y="3409537"/>
              <a:ext cx="12204" cy="230071"/>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8684330" y="3367659"/>
              <a:ext cx="176953"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8766224" y="3621817"/>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8766224" y="3144203"/>
              <a:ext cx="12139" cy="230007"/>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6826610" y="3524958"/>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7134849" y="3524958"/>
              <a:ext cx="190057" cy="155629"/>
            </a:xfrm>
            <a:custGeom>
              <a:rect b="b" l="l" r="r" t="t"/>
              <a:pathLst>
                <a:path extrusionOk="0" h="2423" w="2959">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8060466" y="4638640"/>
              <a:ext cx="189992" cy="219795"/>
            </a:xfrm>
            <a:custGeom>
              <a:rect b="b" l="l" r="r" t="t"/>
              <a:pathLst>
                <a:path extrusionOk="0" h="3422" w="2958">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8369604" y="3627405"/>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8677779" y="3362071"/>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6"/>
          <p:cNvSpPr txBox="1"/>
          <p:nvPr>
            <p:ph idx="5" type="title"/>
          </p:nvPr>
        </p:nvSpPr>
        <p:spPr>
          <a:xfrm>
            <a:off x="720000" y="3949354"/>
            <a:ext cx="10404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359" name="Google Shape;359;p26"/>
          <p:cNvSpPr txBox="1"/>
          <p:nvPr>
            <p:ph idx="6" type="subTitle"/>
          </p:nvPr>
        </p:nvSpPr>
        <p:spPr>
          <a:xfrm>
            <a:off x="1878875" y="3949350"/>
            <a:ext cx="4722000" cy="3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4"/>
          <p:cNvSpPr txBox="1"/>
          <p:nvPr>
            <p:ph type="title"/>
          </p:nvPr>
        </p:nvSpPr>
        <p:spPr>
          <a:xfrm>
            <a:off x="350350" y="169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feature - Overall </a:t>
            </a:r>
            <a:endParaRPr/>
          </a:p>
        </p:txBody>
      </p:sp>
      <p:pic>
        <p:nvPicPr>
          <p:cNvPr id="590" name="Google Shape;590;p44"/>
          <p:cNvPicPr preferRelativeResize="0"/>
          <p:nvPr/>
        </p:nvPicPr>
        <p:blipFill>
          <a:blip r:embed="rId3">
            <a:alphaModFix/>
          </a:blip>
          <a:stretch>
            <a:fillRect/>
          </a:stretch>
        </p:blipFill>
        <p:spPr>
          <a:xfrm>
            <a:off x="199575" y="981375"/>
            <a:ext cx="6059176" cy="3485775"/>
          </a:xfrm>
          <a:prstGeom prst="rect">
            <a:avLst/>
          </a:prstGeom>
          <a:noFill/>
          <a:ln>
            <a:noFill/>
          </a:ln>
        </p:spPr>
      </p:pic>
      <p:sp>
        <p:nvSpPr>
          <p:cNvPr id="591" name="Google Shape;591;p44"/>
          <p:cNvSpPr txBox="1"/>
          <p:nvPr/>
        </p:nvSpPr>
        <p:spPr>
          <a:xfrm>
            <a:off x="6386100" y="958625"/>
            <a:ext cx="2563800" cy="3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lbert Sans"/>
                <a:ea typeface="Albert Sans"/>
                <a:cs typeface="Albert Sans"/>
                <a:sym typeface="Albert Sans"/>
              </a:rPr>
              <a:t>Company Performance Trends (2015-2024)</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a:p>
            <a:pPr indent="-171450" lvl="0" marL="114300" rtl="0" algn="l">
              <a:spcBef>
                <a:spcPts val="0"/>
              </a:spcBef>
              <a:spcAft>
                <a:spcPts val="0"/>
              </a:spcAft>
              <a:buClr>
                <a:schemeClr val="dk1"/>
              </a:buClr>
              <a:buSzPts val="900"/>
              <a:buFont typeface="Albert Sans"/>
              <a:buChar char="●"/>
            </a:pPr>
            <a:r>
              <a:rPr lang="en" sz="900">
                <a:solidFill>
                  <a:schemeClr val="dk1"/>
                </a:solidFill>
                <a:latin typeface="Albert Sans"/>
                <a:ea typeface="Albert Sans"/>
                <a:cs typeface="Albert Sans"/>
                <a:sym typeface="Albert Sans"/>
              </a:rPr>
              <a:t>Sum of 10-Year Change (%) by Year for Major Companies</a:t>
            </a:r>
            <a:endParaRPr sz="900">
              <a:solidFill>
                <a:schemeClr val="dk1"/>
              </a:solidFill>
              <a:latin typeface="Albert Sans"/>
              <a:ea typeface="Albert Sans"/>
              <a:cs typeface="Albert Sans"/>
              <a:sym typeface="Albert Sans"/>
            </a:endParaRPr>
          </a:p>
          <a:p>
            <a:pPr indent="-171450" lvl="0" marL="114300" rtl="0" algn="l">
              <a:spcBef>
                <a:spcPts val="0"/>
              </a:spcBef>
              <a:spcAft>
                <a:spcPts val="0"/>
              </a:spcAft>
              <a:buClr>
                <a:schemeClr val="dk1"/>
              </a:buClr>
              <a:buSzPts val="900"/>
              <a:buFont typeface="Albert Sans"/>
              <a:buChar char="●"/>
            </a:pPr>
            <a:r>
              <a:rPr lang="en" sz="900">
                <a:solidFill>
                  <a:schemeClr val="dk1"/>
                </a:solidFill>
                <a:latin typeface="Albert Sans"/>
                <a:ea typeface="Albert Sans"/>
                <a:cs typeface="Albert Sans"/>
                <a:sym typeface="Albert Sans"/>
              </a:rPr>
              <a:t>Average Day Range by Year for Selected Companies</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a:p>
            <a:pPr indent="-171450" lvl="0" marL="114300" marR="0" rtl="0" algn="l">
              <a:lnSpc>
                <a:spcPct val="100000"/>
              </a:lnSpc>
              <a:spcBef>
                <a:spcPts val="0"/>
              </a:spcBef>
              <a:spcAft>
                <a:spcPts val="0"/>
              </a:spcAft>
              <a:buClr>
                <a:schemeClr val="dk1"/>
              </a:buClr>
              <a:buSzPts val="900"/>
              <a:buFont typeface="Albert Sans"/>
              <a:buChar char="●"/>
            </a:pPr>
            <a:r>
              <a:rPr lang="en" sz="900">
                <a:solidFill>
                  <a:schemeClr val="dk1"/>
                </a:solidFill>
                <a:latin typeface="Albert Sans"/>
                <a:ea typeface="Albert Sans"/>
                <a:cs typeface="Albert Sans"/>
                <a:sym typeface="Albert Sans"/>
              </a:rPr>
              <a:t>Alphabet (Google) shows significant growth, peaking in 2019.</a:t>
            </a:r>
            <a:endParaRPr sz="900">
              <a:solidFill>
                <a:schemeClr val="dk1"/>
              </a:solidFill>
              <a:latin typeface="Albert Sans"/>
              <a:ea typeface="Albert Sans"/>
              <a:cs typeface="Albert Sans"/>
              <a:sym typeface="Albert Sans"/>
            </a:endParaRPr>
          </a:p>
          <a:p>
            <a:pPr indent="-171450" lvl="0" marL="114300" marR="0" rtl="0" algn="l">
              <a:lnSpc>
                <a:spcPct val="100000"/>
              </a:lnSpc>
              <a:spcBef>
                <a:spcPts val="0"/>
              </a:spcBef>
              <a:spcAft>
                <a:spcPts val="0"/>
              </a:spcAft>
              <a:buClr>
                <a:schemeClr val="dk1"/>
              </a:buClr>
              <a:buSzPts val="900"/>
              <a:buFont typeface="Albert Sans"/>
              <a:buChar char="●"/>
            </a:pPr>
            <a:r>
              <a:rPr lang="en" sz="900">
                <a:solidFill>
                  <a:schemeClr val="dk1"/>
                </a:solidFill>
                <a:latin typeface="Albert Sans"/>
                <a:ea typeface="Albert Sans"/>
                <a:cs typeface="Albert Sans"/>
                <a:sym typeface="Albert Sans"/>
              </a:rPr>
              <a:t>Apple maintains a steady upward trend, reflecting consistent performance.</a:t>
            </a:r>
            <a:endParaRPr sz="900">
              <a:solidFill>
                <a:schemeClr val="dk1"/>
              </a:solidFill>
              <a:latin typeface="Albert Sans"/>
              <a:ea typeface="Albert Sans"/>
              <a:cs typeface="Albert Sans"/>
              <a:sym typeface="Albert Sans"/>
            </a:endParaRPr>
          </a:p>
          <a:p>
            <a:pPr indent="-171450" lvl="0" marL="114300" marR="0" rtl="0" algn="l">
              <a:lnSpc>
                <a:spcPct val="100000"/>
              </a:lnSpc>
              <a:spcBef>
                <a:spcPts val="0"/>
              </a:spcBef>
              <a:spcAft>
                <a:spcPts val="0"/>
              </a:spcAft>
              <a:buClr>
                <a:schemeClr val="dk1"/>
              </a:buClr>
              <a:buSzPts val="900"/>
              <a:buFont typeface="Albert Sans"/>
              <a:buChar char="●"/>
            </a:pPr>
            <a:r>
              <a:rPr lang="en" sz="900">
                <a:solidFill>
                  <a:schemeClr val="dk1"/>
                </a:solidFill>
                <a:latin typeface="Albert Sans"/>
                <a:ea typeface="Albert Sans"/>
                <a:cs typeface="Albert Sans"/>
                <a:sym typeface="Albert Sans"/>
              </a:rPr>
              <a:t>Meta (Facebook) exhibits volatility, with noticeable fluctuations in growth rate.</a:t>
            </a:r>
            <a:endParaRPr sz="900">
              <a:solidFill>
                <a:schemeClr val="dk1"/>
              </a:solidFill>
              <a:latin typeface="Albert Sans"/>
              <a:ea typeface="Albert Sans"/>
              <a:cs typeface="Albert Sans"/>
              <a:sym typeface="Albert Sans"/>
            </a:endParaRPr>
          </a:p>
          <a:p>
            <a:pPr indent="-171450" lvl="0" marL="114300" marR="0" rtl="0" algn="l">
              <a:lnSpc>
                <a:spcPct val="100000"/>
              </a:lnSpc>
              <a:spcBef>
                <a:spcPts val="0"/>
              </a:spcBef>
              <a:spcAft>
                <a:spcPts val="0"/>
              </a:spcAft>
              <a:buClr>
                <a:schemeClr val="dk1"/>
              </a:buClr>
              <a:buSzPts val="900"/>
              <a:buFont typeface="Albert Sans"/>
              <a:buChar char="●"/>
            </a:pPr>
            <a:r>
              <a:rPr lang="en" sz="900">
                <a:solidFill>
                  <a:schemeClr val="dk1"/>
                </a:solidFill>
                <a:latin typeface="Albert Sans"/>
                <a:ea typeface="Albert Sans"/>
                <a:cs typeface="Albert Sans"/>
                <a:sym typeface="Albert Sans"/>
              </a:rPr>
              <a:t>Tesla demonstrates remarkable growth, especially post-2019, indicating strong market demand.</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900">
                <a:solidFill>
                  <a:schemeClr val="dk1"/>
                </a:solidFill>
                <a:latin typeface="Albert Sans"/>
                <a:ea typeface="Albert Sans"/>
                <a:cs typeface="Albert Sans"/>
                <a:sym typeface="Albert Sans"/>
              </a:rPr>
              <a:t>Conclusion:</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900">
                <a:solidFill>
                  <a:schemeClr val="dk1"/>
                </a:solidFill>
                <a:latin typeface="Albert Sans"/>
                <a:ea typeface="Albert Sans"/>
                <a:cs typeface="Albert Sans"/>
                <a:sym typeface="Albert Sans"/>
              </a:rPr>
              <a:t>The data highlights varying performance trajectories among leading tech companies, with Alphabet and Tesla showing particularly impressive growth in recent years.</a:t>
            </a:r>
            <a:endParaRPr sz="900">
              <a:solidFill>
                <a:schemeClr val="dk1"/>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5"/>
          <p:cNvSpPr txBox="1"/>
          <p:nvPr>
            <p:ph type="title"/>
          </p:nvPr>
        </p:nvSpPr>
        <p:spPr>
          <a:xfrm>
            <a:off x="232475" y="445025"/>
            <a:ext cx="877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Average Daily % Change vs 10 Year % Change</a:t>
            </a:r>
            <a:endParaRPr sz="2800"/>
          </a:p>
        </p:txBody>
      </p:sp>
      <p:pic>
        <p:nvPicPr>
          <p:cNvPr id="597" name="Google Shape;597;p45"/>
          <p:cNvPicPr preferRelativeResize="0"/>
          <p:nvPr/>
        </p:nvPicPr>
        <p:blipFill>
          <a:blip r:embed="rId3">
            <a:alphaModFix/>
          </a:blip>
          <a:stretch>
            <a:fillRect/>
          </a:stretch>
        </p:blipFill>
        <p:spPr>
          <a:xfrm>
            <a:off x="389325" y="1169325"/>
            <a:ext cx="5380876" cy="3707125"/>
          </a:xfrm>
          <a:prstGeom prst="rect">
            <a:avLst/>
          </a:prstGeom>
          <a:noFill/>
          <a:ln>
            <a:noFill/>
          </a:ln>
        </p:spPr>
      </p:pic>
      <p:sp>
        <p:nvSpPr>
          <p:cNvPr id="598" name="Google Shape;598;p45"/>
          <p:cNvSpPr txBox="1"/>
          <p:nvPr/>
        </p:nvSpPr>
        <p:spPr>
          <a:xfrm>
            <a:off x="5961275" y="1169325"/>
            <a:ext cx="2850600" cy="3576900"/>
          </a:xfrm>
          <a:prstGeom prst="rect">
            <a:avLst/>
          </a:prstGeom>
          <a:noFill/>
          <a:ln>
            <a:noFill/>
          </a:ln>
        </p:spPr>
        <p:txBody>
          <a:bodyPr anchorCtr="0" anchor="t" bIns="91425" lIns="91425" spcFirstLastPara="1" rIns="91425" wrap="square" tIns="91425">
            <a:noAutofit/>
          </a:bodyPr>
          <a:lstStyle/>
          <a:p>
            <a:pPr indent="-177800" lvl="0" marL="17145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Average Day Range Percentage</a:t>
            </a:r>
            <a:endParaRPr sz="1000">
              <a:solidFill>
                <a:schemeClr val="dk1"/>
              </a:solidFill>
              <a:latin typeface="Albert Sans"/>
              <a:ea typeface="Albert Sans"/>
              <a:cs typeface="Albert Sans"/>
              <a:sym typeface="Albert Sans"/>
            </a:endParaRPr>
          </a:p>
          <a:p>
            <a:pPr indent="-177800" lvl="0" marL="17145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10-Year Change Percentage</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metrics will help us understand volatility and growth.</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Tech companies show strong long-term growth compared to market indices.</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Tech companies are more volatile than market indices</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Tech companies: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High growth but have higher volatility.</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Indices:</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stability but with lower returns.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This highlights the trade-off between risk and reward</a:t>
            </a:r>
            <a:endParaRPr sz="1000">
              <a:solidFill>
                <a:schemeClr val="dk1"/>
              </a:solidFill>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 of Day Range %</a:t>
            </a:r>
            <a:endParaRPr/>
          </a:p>
        </p:txBody>
      </p:sp>
      <p:pic>
        <p:nvPicPr>
          <p:cNvPr id="604" name="Google Shape;604;p46"/>
          <p:cNvPicPr preferRelativeResize="0"/>
          <p:nvPr/>
        </p:nvPicPr>
        <p:blipFill>
          <a:blip r:embed="rId3">
            <a:alphaModFix/>
          </a:blip>
          <a:stretch>
            <a:fillRect/>
          </a:stretch>
        </p:blipFill>
        <p:spPr>
          <a:xfrm>
            <a:off x="152400" y="1170125"/>
            <a:ext cx="5862349" cy="3344750"/>
          </a:xfrm>
          <a:prstGeom prst="rect">
            <a:avLst/>
          </a:prstGeom>
          <a:noFill/>
          <a:ln>
            <a:noFill/>
          </a:ln>
        </p:spPr>
      </p:pic>
      <p:sp>
        <p:nvSpPr>
          <p:cNvPr id="605" name="Google Shape;605;p46"/>
          <p:cNvSpPr txBox="1"/>
          <p:nvPr/>
        </p:nvSpPr>
        <p:spPr>
          <a:xfrm>
            <a:off x="7107650" y="1306900"/>
            <a:ext cx="1589700" cy="30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606" name="Google Shape;606;p46"/>
          <p:cNvSpPr txBox="1"/>
          <p:nvPr/>
        </p:nvSpPr>
        <p:spPr>
          <a:xfrm>
            <a:off x="6320475" y="1283975"/>
            <a:ext cx="2415000" cy="3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lbert Sans"/>
                <a:ea typeface="Albert Sans"/>
                <a:cs typeface="Albert Sans"/>
                <a:sym typeface="Albert Sans"/>
              </a:rPr>
              <a:t>Day range histogram</a:t>
            </a:r>
            <a:br>
              <a:rPr lang="en" sz="900">
                <a:solidFill>
                  <a:schemeClr val="dk1"/>
                </a:solidFill>
                <a:latin typeface="Albert Sans"/>
                <a:ea typeface="Albert Sans"/>
                <a:cs typeface="Albert Sans"/>
                <a:sym typeface="Albert Sans"/>
              </a:rPr>
            </a:br>
            <a:br>
              <a:rPr lang="en" sz="900">
                <a:solidFill>
                  <a:schemeClr val="dk1"/>
                </a:solidFill>
                <a:latin typeface="Albert Sans"/>
                <a:ea typeface="Albert Sans"/>
                <a:cs typeface="Albert Sans"/>
                <a:sym typeface="Albert Sans"/>
              </a:rPr>
            </a:br>
            <a:r>
              <a:rPr lang="en" sz="900">
                <a:solidFill>
                  <a:schemeClr val="dk1"/>
                </a:solidFill>
                <a:latin typeface="Albert Sans"/>
                <a:ea typeface="Albert Sans"/>
                <a:cs typeface="Albert Sans"/>
                <a:sym typeface="Albert Sans"/>
              </a:rPr>
              <a:t>To understand which companies or indices experience the most significant daily price fluctuations.</a:t>
            </a:r>
            <a:br>
              <a:rPr lang="en" sz="900">
                <a:solidFill>
                  <a:schemeClr val="dk1"/>
                </a:solidFill>
                <a:latin typeface="Albert Sans"/>
                <a:ea typeface="Albert Sans"/>
                <a:cs typeface="Albert Sans"/>
                <a:sym typeface="Albert Sans"/>
              </a:rPr>
            </a:br>
            <a:br>
              <a:rPr lang="en" sz="900">
                <a:solidFill>
                  <a:schemeClr val="dk1"/>
                </a:solidFill>
                <a:latin typeface="Albert Sans"/>
                <a:ea typeface="Albert Sans"/>
                <a:cs typeface="Albert Sans"/>
                <a:sym typeface="Albert Sans"/>
              </a:rPr>
            </a:br>
            <a:r>
              <a:rPr lang="en" sz="900">
                <a:solidFill>
                  <a:schemeClr val="dk1"/>
                </a:solidFill>
                <a:latin typeface="Albert Sans"/>
                <a:ea typeface="Albert Sans"/>
                <a:cs typeface="Albert Sans"/>
                <a:sym typeface="Albert Sans"/>
              </a:rPr>
              <a:t>- Standard Deviation + Variance:</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900">
                <a:solidFill>
                  <a:schemeClr val="dk1"/>
                </a:solidFill>
                <a:latin typeface="Albert Sans"/>
                <a:ea typeface="Albert Sans"/>
                <a:cs typeface="Albert Sans"/>
                <a:sym typeface="Albert Sans"/>
              </a:rPr>
              <a:t> To help us understand the consistency of daily price movements.</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900">
                <a:solidFill>
                  <a:schemeClr val="dk1"/>
                </a:solidFill>
                <a:latin typeface="Albert Sans"/>
                <a:ea typeface="Albert Sans"/>
                <a:cs typeface="Albert Sans"/>
                <a:sym typeface="Albert Sans"/>
              </a:rPr>
              <a:t>- Higher values indicate greater volatility.</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900">
                <a:solidFill>
                  <a:schemeClr val="dk1"/>
                </a:solidFill>
                <a:latin typeface="Albert Sans"/>
                <a:ea typeface="Albert Sans"/>
                <a:cs typeface="Albert Sans"/>
                <a:sym typeface="Albert Sans"/>
              </a:rPr>
              <a:t>Summary:</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900">
                <a:solidFill>
                  <a:schemeClr val="dk1"/>
                </a:solidFill>
                <a:latin typeface="Albert Sans"/>
                <a:ea typeface="Albert Sans"/>
                <a:cs typeface="Albert Sans"/>
                <a:sym typeface="Albert Sans"/>
              </a:rPr>
              <a:t>Tesla exhibits the highest daily volatility, while the S&amp;P 500 is the most stable. Tech companies: </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900">
                <a:solidFill>
                  <a:schemeClr val="dk1"/>
                </a:solidFill>
                <a:latin typeface="Albert Sans"/>
                <a:ea typeface="Albert Sans"/>
                <a:cs typeface="Albert Sans"/>
                <a:sym typeface="Albert Sans"/>
              </a:rPr>
              <a:t>greater price fluctuations compared to market indices. </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900">
                <a:solidFill>
                  <a:schemeClr val="dk1"/>
                </a:solidFill>
                <a:latin typeface="Albert Sans"/>
                <a:ea typeface="Albert Sans"/>
                <a:cs typeface="Albert Sans"/>
                <a:sym typeface="Albert Sans"/>
              </a:rPr>
              <a:t>Investors should consider these volatility levels when making investment decisions.</a:t>
            </a:r>
            <a:endParaRPr sz="9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900">
              <a:solidFill>
                <a:schemeClr val="dk1"/>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Range % vs SD of Day Range %</a:t>
            </a:r>
            <a:endParaRPr/>
          </a:p>
        </p:txBody>
      </p:sp>
      <p:pic>
        <p:nvPicPr>
          <p:cNvPr id="612" name="Google Shape;612;p47"/>
          <p:cNvPicPr preferRelativeResize="0"/>
          <p:nvPr/>
        </p:nvPicPr>
        <p:blipFill>
          <a:blip r:embed="rId3">
            <a:alphaModFix/>
          </a:blip>
          <a:stretch>
            <a:fillRect/>
          </a:stretch>
        </p:blipFill>
        <p:spPr>
          <a:xfrm>
            <a:off x="152400" y="1170125"/>
            <a:ext cx="8839199" cy="25465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 year Change by date%</a:t>
            </a:r>
            <a:endParaRPr/>
          </a:p>
        </p:txBody>
      </p:sp>
      <p:pic>
        <p:nvPicPr>
          <p:cNvPr id="618" name="Google Shape;618;p48"/>
          <p:cNvPicPr preferRelativeResize="0"/>
          <p:nvPr/>
        </p:nvPicPr>
        <p:blipFill>
          <a:blip r:embed="rId3">
            <a:alphaModFix/>
          </a:blip>
          <a:stretch>
            <a:fillRect/>
          </a:stretch>
        </p:blipFill>
        <p:spPr>
          <a:xfrm>
            <a:off x="152400" y="1170125"/>
            <a:ext cx="8002299"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9"/>
          <p:cNvSpPr txBox="1"/>
          <p:nvPr>
            <p:ph type="title"/>
          </p:nvPr>
        </p:nvSpPr>
        <p:spPr>
          <a:xfrm>
            <a:off x="720000" y="1854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Machine Learning</a:t>
            </a:r>
            <a:endParaRPr sz="3600"/>
          </a:p>
        </p:txBody>
      </p:sp>
      <p:grpSp>
        <p:nvGrpSpPr>
          <p:cNvPr id="624" name="Google Shape;624;p49"/>
          <p:cNvGrpSpPr/>
          <p:nvPr/>
        </p:nvGrpSpPr>
        <p:grpSpPr>
          <a:xfrm>
            <a:off x="651797" y="2107846"/>
            <a:ext cx="7867147" cy="3008825"/>
            <a:chOff x="867825" y="1616025"/>
            <a:chExt cx="1710175" cy="239200"/>
          </a:xfrm>
        </p:grpSpPr>
        <p:sp>
          <p:nvSpPr>
            <p:cNvPr id="625" name="Google Shape;625;p49"/>
            <p:cNvSpPr/>
            <p:nvPr/>
          </p:nvSpPr>
          <p:spPr>
            <a:xfrm>
              <a:off x="906000" y="1785775"/>
              <a:ext cx="26225" cy="69450"/>
            </a:xfrm>
            <a:custGeom>
              <a:rect b="b" l="l" r="r" t="t"/>
              <a:pathLst>
                <a:path extrusionOk="0" h="2778" w="1049">
                  <a:moveTo>
                    <a:pt x="518" y="1"/>
                  </a:moveTo>
                  <a:cubicBezTo>
                    <a:pt x="493" y="1"/>
                    <a:pt x="468" y="26"/>
                    <a:pt x="468" y="63"/>
                  </a:cubicBezTo>
                  <a:lnTo>
                    <a:pt x="468" y="517"/>
                  </a:lnTo>
                  <a:lnTo>
                    <a:pt x="89" y="517"/>
                  </a:lnTo>
                  <a:cubicBezTo>
                    <a:pt x="38" y="517"/>
                    <a:pt x="0" y="556"/>
                    <a:pt x="0" y="618"/>
                  </a:cubicBezTo>
                  <a:lnTo>
                    <a:pt x="0" y="1855"/>
                  </a:lnTo>
                  <a:cubicBezTo>
                    <a:pt x="0" y="1919"/>
                    <a:pt x="38" y="1956"/>
                    <a:pt x="89" y="1956"/>
                  </a:cubicBezTo>
                  <a:lnTo>
                    <a:pt x="468" y="1956"/>
                  </a:lnTo>
                  <a:lnTo>
                    <a:pt x="468" y="2727"/>
                  </a:lnTo>
                  <a:cubicBezTo>
                    <a:pt x="468" y="2752"/>
                    <a:pt x="493" y="2777"/>
                    <a:pt x="518" y="2777"/>
                  </a:cubicBezTo>
                  <a:cubicBezTo>
                    <a:pt x="555" y="2777"/>
                    <a:pt x="581" y="2752"/>
                    <a:pt x="581" y="2727"/>
                  </a:cubicBezTo>
                  <a:lnTo>
                    <a:pt x="581" y="1956"/>
                  </a:lnTo>
                  <a:lnTo>
                    <a:pt x="959" y="1956"/>
                  </a:lnTo>
                  <a:cubicBezTo>
                    <a:pt x="1010" y="1956"/>
                    <a:pt x="1048" y="1919"/>
                    <a:pt x="1048" y="1855"/>
                  </a:cubicBezTo>
                  <a:lnTo>
                    <a:pt x="1048" y="618"/>
                  </a:lnTo>
                  <a:cubicBezTo>
                    <a:pt x="1048" y="556"/>
                    <a:pt x="1010" y="517"/>
                    <a:pt x="959" y="517"/>
                  </a:cubicBezTo>
                  <a:lnTo>
                    <a:pt x="581" y="517"/>
                  </a:lnTo>
                  <a:lnTo>
                    <a:pt x="581" y="63"/>
                  </a:lnTo>
                  <a:cubicBezTo>
                    <a:pt x="581" y="26"/>
                    <a:pt x="555"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p:nvPr/>
          </p:nvSpPr>
          <p:spPr>
            <a:xfrm>
              <a:off x="943550" y="1717625"/>
              <a:ext cx="26525" cy="137600"/>
            </a:xfrm>
            <a:custGeom>
              <a:rect b="b" l="l" r="r" t="t"/>
              <a:pathLst>
                <a:path extrusionOk="0" h="5504" w="1061">
                  <a:moveTo>
                    <a:pt x="531" y="0"/>
                  </a:moveTo>
                  <a:cubicBezTo>
                    <a:pt x="505" y="0"/>
                    <a:pt x="467" y="26"/>
                    <a:pt x="467" y="51"/>
                  </a:cubicBezTo>
                  <a:lnTo>
                    <a:pt x="467" y="2007"/>
                  </a:lnTo>
                  <a:lnTo>
                    <a:pt x="101" y="2007"/>
                  </a:lnTo>
                  <a:cubicBezTo>
                    <a:pt x="51" y="2007"/>
                    <a:pt x="0" y="2045"/>
                    <a:pt x="0" y="2095"/>
                  </a:cubicBezTo>
                  <a:lnTo>
                    <a:pt x="0" y="4203"/>
                  </a:lnTo>
                  <a:cubicBezTo>
                    <a:pt x="0" y="4266"/>
                    <a:pt x="51" y="4304"/>
                    <a:pt x="101" y="4304"/>
                  </a:cubicBezTo>
                  <a:lnTo>
                    <a:pt x="467" y="4304"/>
                  </a:lnTo>
                  <a:lnTo>
                    <a:pt x="467" y="5453"/>
                  </a:lnTo>
                  <a:cubicBezTo>
                    <a:pt x="467" y="5478"/>
                    <a:pt x="505" y="5503"/>
                    <a:pt x="531" y="5503"/>
                  </a:cubicBezTo>
                  <a:cubicBezTo>
                    <a:pt x="568" y="5503"/>
                    <a:pt x="593" y="5478"/>
                    <a:pt x="593" y="5453"/>
                  </a:cubicBezTo>
                  <a:lnTo>
                    <a:pt x="593" y="4304"/>
                  </a:lnTo>
                  <a:lnTo>
                    <a:pt x="960" y="4304"/>
                  </a:lnTo>
                  <a:cubicBezTo>
                    <a:pt x="1010" y="4304"/>
                    <a:pt x="1061" y="4266"/>
                    <a:pt x="1061" y="4203"/>
                  </a:cubicBezTo>
                  <a:lnTo>
                    <a:pt x="1061" y="2095"/>
                  </a:lnTo>
                  <a:cubicBezTo>
                    <a:pt x="1061" y="2045"/>
                    <a:pt x="1010" y="2007"/>
                    <a:pt x="960" y="2007"/>
                  </a:cubicBezTo>
                  <a:lnTo>
                    <a:pt x="593" y="2007"/>
                  </a:lnTo>
                  <a:lnTo>
                    <a:pt x="593" y="51"/>
                  </a:lnTo>
                  <a:cubicBezTo>
                    <a:pt x="593" y="26"/>
                    <a:pt x="568"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982050" y="1723300"/>
              <a:ext cx="26200" cy="131925"/>
            </a:xfrm>
            <a:custGeom>
              <a:rect b="b" l="l" r="r" t="t"/>
              <a:pathLst>
                <a:path extrusionOk="0" h="5277" w="1048">
                  <a:moveTo>
                    <a:pt x="517" y="1"/>
                  </a:moveTo>
                  <a:cubicBezTo>
                    <a:pt x="492" y="1"/>
                    <a:pt x="467" y="26"/>
                    <a:pt x="467" y="63"/>
                  </a:cubicBezTo>
                  <a:lnTo>
                    <a:pt x="467" y="1780"/>
                  </a:lnTo>
                  <a:lnTo>
                    <a:pt x="88" y="1780"/>
                  </a:lnTo>
                  <a:cubicBezTo>
                    <a:pt x="38" y="1780"/>
                    <a:pt x="0" y="1818"/>
                    <a:pt x="0" y="1868"/>
                  </a:cubicBezTo>
                  <a:lnTo>
                    <a:pt x="0" y="3635"/>
                  </a:lnTo>
                  <a:cubicBezTo>
                    <a:pt x="0" y="3686"/>
                    <a:pt x="38" y="3723"/>
                    <a:pt x="88" y="3723"/>
                  </a:cubicBezTo>
                  <a:lnTo>
                    <a:pt x="467" y="3723"/>
                  </a:lnTo>
                  <a:lnTo>
                    <a:pt x="467" y="5226"/>
                  </a:lnTo>
                  <a:cubicBezTo>
                    <a:pt x="467" y="5251"/>
                    <a:pt x="492" y="5276"/>
                    <a:pt x="517" y="5276"/>
                  </a:cubicBezTo>
                  <a:cubicBezTo>
                    <a:pt x="556" y="5276"/>
                    <a:pt x="581" y="5251"/>
                    <a:pt x="581" y="5226"/>
                  </a:cubicBezTo>
                  <a:lnTo>
                    <a:pt x="581" y="3723"/>
                  </a:lnTo>
                  <a:lnTo>
                    <a:pt x="959" y="3723"/>
                  </a:lnTo>
                  <a:cubicBezTo>
                    <a:pt x="1010" y="3723"/>
                    <a:pt x="1047" y="3686"/>
                    <a:pt x="1047" y="3635"/>
                  </a:cubicBezTo>
                  <a:lnTo>
                    <a:pt x="1047" y="1868"/>
                  </a:lnTo>
                  <a:cubicBezTo>
                    <a:pt x="1047" y="1818"/>
                    <a:pt x="1010" y="1780"/>
                    <a:pt x="959" y="1780"/>
                  </a:cubicBezTo>
                  <a:lnTo>
                    <a:pt x="581" y="1780"/>
                  </a:lnTo>
                  <a:lnTo>
                    <a:pt x="581" y="63"/>
                  </a:lnTo>
                  <a:cubicBezTo>
                    <a:pt x="581" y="26"/>
                    <a:pt x="556" y="1"/>
                    <a:pt x="517"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1021475" y="1801850"/>
              <a:ext cx="26225" cy="53375"/>
            </a:xfrm>
            <a:custGeom>
              <a:rect b="b" l="l" r="r" t="t"/>
              <a:pathLst>
                <a:path extrusionOk="0" h="2135" w="1049">
                  <a:moveTo>
                    <a:pt x="455" y="1"/>
                  </a:moveTo>
                  <a:cubicBezTo>
                    <a:pt x="417" y="1"/>
                    <a:pt x="392" y="26"/>
                    <a:pt x="392" y="64"/>
                  </a:cubicBezTo>
                  <a:lnTo>
                    <a:pt x="417" y="783"/>
                  </a:lnTo>
                  <a:lnTo>
                    <a:pt x="89" y="783"/>
                  </a:lnTo>
                  <a:cubicBezTo>
                    <a:pt x="39" y="783"/>
                    <a:pt x="0" y="822"/>
                    <a:pt x="0" y="872"/>
                  </a:cubicBezTo>
                  <a:lnTo>
                    <a:pt x="0" y="1402"/>
                  </a:lnTo>
                  <a:cubicBezTo>
                    <a:pt x="0" y="1465"/>
                    <a:pt x="39" y="1503"/>
                    <a:pt x="89" y="1503"/>
                  </a:cubicBezTo>
                  <a:lnTo>
                    <a:pt x="443" y="1503"/>
                  </a:lnTo>
                  <a:lnTo>
                    <a:pt x="468" y="2084"/>
                  </a:lnTo>
                  <a:cubicBezTo>
                    <a:pt x="468" y="2109"/>
                    <a:pt x="493" y="2134"/>
                    <a:pt x="518" y="2134"/>
                  </a:cubicBezTo>
                  <a:cubicBezTo>
                    <a:pt x="556" y="2134"/>
                    <a:pt x="581" y="2109"/>
                    <a:pt x="581" y="2071"/>
                  </a:cubicBezTo>
                  <a:lnTo>
                    <a:pt x="556" y="1503"/>
                  </a:lnTo>
                  <a:lnTo>
                    <a:pt x="947" y="1503"/>
                  </a:lnTo>
                  <a:cubicBezTo>
                    <a:pt x="1010" y="1503"/>
                    <a:pt x="1048" y="1465"/>
                    <a:pt x="1048" y="1402"/>
                  </a:cubicBezTo>
                  <a:lnTo>
                    <a:pt x="1048" y="872"/>
                  </a:lnTo>
                  <a:cubicBezTo>
                    <a:pt x="1048" y="822"/>
                    <a:pt x="1010" y="783"/>
                    <a:pt x="947" y="783"/>
                  </a:cubicBezTo>
                  <a:lnTo>
                    <a:pt x="530" y="783"/>
                  </a:lnTo>
                  <a:lnTo>
                    <a:pt x="505" y="51"/>
                  </a:lnTo>
                  <a:cubicBezTo>
                    <a:pt x="505" y="26"/>
                    <a:pt x="480" y="1"/>
                    <a:pt x="455"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1251175" y="1683850"/>
              <a:ext cx="26225" cy="171375"/>
            </a:xfrm>
            <a:custGeom>
              <a:rect b="b" l="l" r="r" t="t"/>
              <a:pathLst>
                <a:path extrusionOk="0" h="6855" w="1049">
                  <a:moveTo>
                    <a:pt x="518" y="0"/>
                  </a:moveTo>
                  <a:cubicBezTo>
                    <a:pt x="493" y="0"/>
                    <a:pt x="468" y="26"/>
                    <a:pt x="468" y="64"/>
                  </a:cubicBezTo>
                  <a:lnTo>
                    <a:pt x="468" y="2235"/>
                  </a:lnTo>
                  <a:lnTo>
                    <a:pt x="89" y="2235"/>
                  </a:lnTo>
                  <a:cubicBezTo>
                    <a:pt x="39" y="2235"/>
                    <a:pt x="0" y="2272"/>
                    <a:pt x="0" y="2323"/>
                  </a:cubicBezTo>
                  <a:lnTo>
                    <a:pt x="0" y="5592"/>
                  </a:lnTo>
                  <a:cubicBezTo>
                    <a:pt x="0" y="5643"/>
                    <a:pt x="39" y="5693"/>
                    <a:pt x="89" y="5693"/>
                  </a:cubicBezTo>
                  <a:lnTo>
                    <a:pt x="468" y="5693"/>
                  </a:lnTo>
                  <a:lnTo>
                    <a:pt x="468" y="6804"/>
                  </a:lnTo>
                  <a:cubicBezTo>
                    <a:pt x="468" y="6829"/>
                    <a:pt x="493" y="6854"/>
                    <a:pt x="518" y="6854"/>
                  </a:cubicBezTo>
                  <a:cubicBezTo>
                    <a:pt x="556" y="6854"/>
                    <a:pt x="581" y="6829"/>
                    <a:pt x="581" y="6804"/>
                  </a:cubicBezTo>
                  <a:lnTo>
                    <a:pt x="581" y="5693"/>
                  </a:lnTo>
                  <a:lnTo>
                    <a:pt x="948" y="5693"/>
                  </a:lnTo>
                  <a:cubicBezTo>
                    <a:pt x="1010" y="5693"/>
                    <a:pt x="1048" y="5643"/>
                    <a:pt x="1048" y="5592"/>
                  </a:cubicBezTo>
                  <a:lnTo>
                    <a:pt x="1048" y="2323"/>
                  </a:lnTo>
                  <a:cubicBezTo>
                    <a:pt x="1048" y="2272"/>
                    <a:pt x="1010" y="2235"/>
                    <a:pt x="948" y="2235"/>
                  </a:cubicBezTo>
                  <a:lnTo>
                    <a:pt x="581" y="2235"/>
                  </a:lnTo>
                  <a:lnTo>
                    <a:pt x="581" y="64"/>
                  </a:lnTo>
                  <a:cubicBezTo>
                    <a:pt x="581" y="26"/>
                    <a:pt x="556"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1290000" y="1793025"/>
              <a:ext cx="26200" cy="62200"/>
            </a:xfrm>
            <a:custGeom>
              <a:rect b="b" l="l" r="r" t="t"/>
              <a:pathLst>
                <a:path extrusionOk="0" h="2488" w="1048">
                  <a:moveTo>
                    <a:pt x="517" y="0"/>
                  </a:moveTo>
                  <a:cubicBezTo>
                    <a:pt x="480" y="0"/>
                    <a:pt x="455" y="26"/>
                    <a:pt x="455" y="51"/>
                  </a:cubicBezTo>
                  <a:lnTo>
                    <a:pt x="455" y="998"/>
                  </a:lnTo>
                  <a:lnTo>
                    <a:pt x="88" y="998"/>
                  </a:lnTo>
                  <a:cubicBezTo>
                    <a:pt x="38" y="998"/>
                    <a:pt x="0" y="1035"/>
                    <a:pt x="0" y="1086"/>
                  </a:cubicBezTo>
                  <a:lnTo>
                    <a:pt x="0" y="1565"/>
                  </a:lnTo>
                  <a:cubicBezTo>
                    <a:pt x="0" y="1629"/>
                    <a:pt x="38" y="1666"/>
                    <a:pt x="88" y="1666"/>
                  </a:cubicBezTo>
                  <a:lnTo>
                    <a:pt x="455" y="1666"/>
                  </a:lnTo>
                  <a:lnTo>
                    <a:pt x="455" y="2437"/>
                  </a:lnTo>
                  <a:cubicBezTo>
                    <a:pt x="455" y="2462"/>
                    <a:pt x="480" y="2487"/>
                    <a:pt x="517" y="2487"/>
                  </a:cubicBezTo>
                  <a:cubicBezTo>
                    <a:pt x="543" y="2487"/>
                    <a:pt x="568" y="2462"/>
                    <a:pt x="568" y="2437"/>
                  </a:cubicBezTo>
                  <a:lnTo>
                    <a:pt x="568" y="1666"/>
                  </a:lnTo>
                  <a:lnTo>
                    <a:pt x="960" y="1666"/>
                  </a:lnTo>
                  <a:cubicBezTo>
                    <a:pt x="1010" y="1666"/>
                    <a:pt x="1047" y="1629"/>
                    <a:pt x="1047" y="1565"/>
                  </a:cubicBezTo>
                  <a:lnTo>
                    <a:pt x="1047" y="1086"/>
                  </a:lnTo>
                  <a:cubicBezTo>
                    <a:pt x="1047" y="1035"/>
                    <a:pt x="1010" y="998"/>
                    <a:pt x="960" y="998"/>
                  </a:cubicBezTo>
                  <a:lnTo>
                    <a:pt x="568" y="998"/>
                  </a:lnTo>
                  <a:lnTo>
                    <a:pt x="568" y="51"/>
                  </a:lnTo>
                  <a:cubicBezTo>
                    <a:pt x="568" y="26"/>
                    <a:pt x="543" y="0"/>
                    <a:pt x="517"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9"/>
            <p:cNvSpPr/>
            <p:nvPr/>
          </p:nvSpPr>
          <p:spPr>
            <a:xfrm>
              <a:off x="1325325" y="1808800"/>
              <a:ext cx="26550" cy="46425"/>
            </a:xfrm>
            <a:custGeom>
              <a:rect b="b" l="l" r="r" t="t"/>
              <a:pathLst>
                <a:path extrusionOk="0" h="1857" w="1062">
                  <a:moveTo>
                    <a:pt x="531" y="0"/>
                  </a:moveTo>
                  <a:cubicBezTo>
                    <a:pt x="493" y="0"/>
                    <a:pt x="467" y="26"/>
                    <a:pt x="467" y="64"/>
                  </a:cubicBezTo>
                  <a:lnTo>
                    <a:pt x="467" y="530"/>
                  </a:lnTo>
                  <a:lnTo>
                    <a:pt x="102" y="530"/>
                  </a:lnTo>
                  <a:cubicBezTo>
                    <a:pt x="51" y="530"/>
                    <a:pt x="1" y="569"/>
                    <a:pt x="1" y="619"/>
                  </a:cubicBezTo>
                  <a:lnTo>
                    <a:pt x="1" y="934"/>
                  </a:lnTo>
                  <a:cubicBezTo>
                    <a:pt x="1" y="998"/>
                    <a:pt x="51" y="1035"/>
                    <a:pt x="102" y="1035"/>
                  </a:cubicBezTo>
                  <a:lnTo>
                    <a:pt x="467" y="1035"/>
                  </a:lnTo>
                  <a:lnTo>
                    <a:pt x="467" y="1806"/>
                  </a:lnTo>
                  <a:cubicBezTo>
                    <a:pt x="467" y="1831"/>
                    <a:pt x="493" y="1856"/>
                    <a:pt x="531" y="1856"/>
                  </a:cubicBezTo>
                  <a:cubicBezTo>
                    <a:pt x="568" y="1856"/>
                    <a:pt x="594" y="1831"/>
                    <a:pt x="594" y="1806"/>
                  </a:cubicBezTo>
                  <a:lnTo>
                    <a:pt x="594" y="1035"/>
                  </a:lnTo>
                  <a:lnTo>
                    <a:pt x="960" y="1035"/>
                  </a:lnTo>
                  <a:cubicBezTo>
                    <a:pt x="1011" y="1035"/>
                    <a:pt x="1061" y="998"/>
                    <a:pt x="1061" y="934"/>
                  </a:cubicBezTo>
                  <a:lnTo>
                    <a:pt x="1061" y="619"/>
                  </a:lnTo>
                  <a:cubicBezTo>
                    <a:pt x="1061" y="569"/>
                    <a:pt x="1011" y="530"/>
                    <a:pt x="960" y="530"/>
                  </a:cubicBezTo>
                  <a:lnTo>
                    <a:pt x="594" y="530"/>
                  </a:lnTo>
                  <a:lnTo>
                    <a:pt x="594" y="64"/>
                  </a:lnTo>
                  <a:cubicBezTo>
                    <a:pt x="594" y="26"/>
                    <a:pt x="568"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9"/>
            <p:cNvSpPr/>
            <p:nvPr/>
          </p:nvSpPr>
          <p:spPr>
            <a:xfrm>
              <a:off x="1403250" y="1797425"/>
              <a:ext cx="26225" cy="57800"/>
            </a:xfrm>
            <a:custGeom>
              <a:rect b="b" l="l" r="r" t="t"/>
              <a:pathLst>
                <a:path extrusionOk="0" h="2312" w="1049">
                  <a:moveTo>
                    <a:pt x="519" y="1"/>
                  </a:moveTo>
                  <a:cubicBezTo>
                    <a:pt x="493" y="1"/>
                    <a:pt x="468" y="26"/>
                    <a:pt x="468" y="51"/>
                  </a:cubicBezTo>
                  <a:lnTo>
                    <a:pt x="468" y="822"/>
                  </a:lnTo>
                  <a:lnTo>
                    <a:pt x="90" y="822"/>
                  </a:lnTo>
                  <a:cubicBezTo>
                    <a:pt x="39" y="822"/>
                    <a:pt x="1" y="859"/>
                    <a:pt x="1" y="910"/>
                  </a:cubicBezTo>
                  <a:lnTo>
                    <a:pt x="1" y="1389"/>
                  </a:lnTo>
                  <a:cubicBezTo>
                    <a:pt x="1" y="1453"/>
                    <a:pt x="39" y="1490"/>
                    <a:pt x="90" y="1490"/>
                  </a:cubicBezTo>
                  <a:lnTo>
                    <a:pt x="468" y="1490"/>
                  </a:lnTo>
                  <a:lnTo>
                    <a:pt x="468" y="2261"/>
                  </a:lnTo>
                  <a:cubicBezTo>
                    <a:pt x="468" y="2286"/>
                    <a:pt x="493" y="2311"/>
                    <a:pt x="519" y="2311"/>
                  </a:cubicBezTo>
                  <a:cubicBezTo>
                    <a:pt x="556" y="2311"/>
                    <a:pt x="581" y="2286"/>
                    <a:pt x="581" y="2261"/>
                  </a:cubicBezTo>
                  <a:lnTo>
                    <a:pt x="581" y="1490"/>
                  </a:lnTo>
                  <a:lnTo>
                    <a:pt x="948" y="1490"/>
                  </a:lnTo>
                  <a:cubicBezTo>
                    <a:pt x="998" y="1490"/>
                    <a:pt x="1049" y="1453"/>
                    <a:pt x="1049" y="1389"/>
                  </a:cubicBezTo>
                  <a:lnTo>
                    <a:pt x="1049" y="910"/>
                  </a:lnTo>
                  <a:cubicBezTo>
                    <a:pt x="1049" y="859"/>
                    <a:pt x="998" y="822"/>
                    <a:pt x="948" y="822"/>
                  </a:cubicBezTo>
                  <a:lnTo>
                    <a:pt x="581" y="822"/>
                  </a:lnTo>
                  <a:lnTo>
                    <a:pt x="581" y="51"/>
                  </a:lnTo>
                  <a:cubicBezTo>
                    <a:pt x="581" y="26"/>
                    <a:pt x="556" y="1"/>
                    <a:pt x="519"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1480250" y="1746025"/>
              <a:ext cx="26225" cy="109200"/>
            </a:xfrm>
            <a:custGeom>
              <a:rect b="b" l="l" r="r" t="t"/>
              <a:pathLst>
                <a:path extrusionOk="0" h="4368" w="1049">
                  <a:moveTo>
                    <a:pt x="530" y="0"/>
                  </a:moveTo>
                  <a:cubicBezTo>
                    <a:pt x="493" y="0"/>
                    <a:pt x="468" y="26"/>
                    <a:pt x="468" y="63"/>
                  </a:cubicBezTo>
                  <a:lnTo>
                    <a:pt x="468" y="492"/>
                  </a:lnTo>
                  <a:lnTo>
                    <a:pt x="89" y="492"/>
                  </a:lnTo>
                  <a:cubicBezTo>
                    <a:pt x="39" y="492"/>
                    <a:pt x="0" y="530"/>
                    <a:pt x="0" y="581"/>
                  </a:cubicBezTo>
                  <a:lnTo>
                    <a:pt x="0" y="3445"/>
                  </a:lnTo>
                  <a:cubicBezTo>
                    <a:pt x="0" y="3509"/>
                    <a:pt x="39" y="3546"/>
                    <a:pt x="89" y="3546"/>
                  </a:cubicBezTo>
                  <a:lnTo>
                    <a:pt x="468" y="3546"/>
                  </a:lnTo>
                  <a:lnTo>
                    <a:pt x="468" y="4317"/>
                  </a:lnTo>
                  <a:cubicBezTo>
                    <a:pt x="468" y="4342"/>
                    <a:pt x="493" y="4367"/>
                    <a:pt x="530" y="4367"/>
                  </a:cubicBezTo>
                  <a:cubicBezTo>
                    <a:pt x="556" y="4367"/>
                    <a:pt x="581" y="4342"/>
                    <a:pt x="581" y="4317"/>
                  </a:cubicBezTo>
                  <a:lnTo>
                    <a:pt x="581" y="3546"/>
                  </a:lnTo>
                  <a:lnTo>
                    <a:pt x="959" y="3546"/>
                  </a:lnTo>
                  <a:cubicBezTo>
                    <a:pt x="1010" y="3546"/>
                    <a:pt x="1048" y="3509"/>
                    <a:pt x="1048" y="3445"/>
                  </a:cubicBezTo>
                  <a:lnTo>
                    <a:pt x="1048" y="581"/>
                  </a:lnTo>
                  <a:cubicBezTo>
                    <a:pt x="1048" y="530"/>
                    <a:pt x="1010" y="492"/>
                    <a:pt x="959" y="492"/>
                  </a:cubicBezTo>
                  <a:lnTo>
                    <a:pt x="581" y="492"/>
                  </a:lnTo>
                  <a:lnTo>
                    <a:pt x="581" y="63"/>
                  </a:lnTo>
                  <a:cubicBezTo>
                    <a:pt x="581" y="26"/>
                    <a:pt x="556" y="0"/>
                    <a:pt x="530"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1519700" y="1663975"/>
              <a:ext cx="26200" cy="191250"/>
            </a:xfrm>
            <a:custGeom>
              <a:rect b="b" l="l" r="r" t="t"/>
              <a:pathLst>
                <a:path extrusionOk="0" h="7650" w="1048">
                  <a:moveTo>
                    <a:pt x="517" y="1"/>
                  </a:moveTo>
                  <a:cubicBezTo>
                    <a:pt x="492" y="1"/>
                    <a:pt x="467" y="38"/>
                    <a:pt x="467" y="63"/>
                  </a:cubicBezTo>
                  <a:lnTo>
                    <a:pt x="467" y="1250"/>
                  </a:lnTo>
                  <a:lnTo>
                    <a:pt x="88" y="1250"/>
                  </a:lnTo>
                  <a:cubicBezTo>
                    <a:pt x="38" y="1250"/>
                    <a:pt x="0" y="1288"/>
                    <a:pt x="0" y="1339"/>
                  </a:cubicBezTo>
                  <a:lnTo>
                    <a:pt x="0" y="5415"/>
                  </a:lnTo>
                  <a:cubicBezTo>
                    <a:pt x="0" y="5465"/>
                    <a:pt x="38" y="5504"/>
                    <a:pt x="88" y="5504"/>
                  </a:cubicBezTo>
                  <a:lnTo>
                    <a:pt x="467" y="5504"/>
                  </a:lnTo>
                  <a:lnTo>
                    <a:pt x="467" y="7599"/>
                  </a:lnTo>
                  <a:cubicBezTo>
                    <a:pt x="467" y="7624"/>
                    <a:pt x="492" y="7649"/>
                    <a:pt x="517" y="7649"/>
                  </a:cubicBezTo>
                  <a:cubicBezTo>
                    <a:pt x="556" y="7649"/>
                    <a:pt x="581" y="7624"/>
                    <a:pt x="581" y="7599"/>
                  </a:cubicBezTo>
                  <a:lnTo>
                    <a:pt x="581" y="5504"/>
                  </a:lnTo>
                  <a:lnTo>
                    <a:pt x="960" y="5504"/>
                  </a:lnTo>
                  <a:cubicBezTo>
                    <a:pt x="1010" y="5504"/>
                    <a:pt x="1047" y="5465"/>
                    <a:pt x="1047" y="5415"/>
                  </a:cubicBezTo>
                  <a:lnTo>
                    <a:pt x="1047" y="1339"/>
                  </a:lnTo>
                  <a:cubicBezTo>
                    <a:pt x="1047" y="1288"/>
                    <a:pt x="1010" y="1250"/>
                    <a:pt x="960" y="1250"/>
                  </a:cubicBezTo>
                  <a:lnTo>
                    <a:pt x="581" y="1250"/>
                  </a:lnTo>
                  <a:lnTo>
                    <a:pt x="581" y="63"/>
                  </a:lnTo>
                  <a:cubicBezTo>
                    <a:pt x="581" y="38"/>
                    <a:pt x="556" y="1"/>
                    <a:pt x="517"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a:off x="1557875" y="1805650"/>
              <a:ext cx="26225" cy="49575"/>
            </a:xfrm>
            <a:custGeom>
              <a:rect b="b" l="l" r="r" t="t"/>
              <a:pathLst>
                <a:path extrusionOk="0" h="1983" w="1049">
                  <a:moveTo>
                    <a:pt x="518" y="0"/>
                  </a:moveTo>
                  <a:cubicBezTo>
                    <a:pt x="493" y="0"/>
                    <a:pt x="467" y="39"/>
                    <a:pt x="467" y="64"/>
                  </a:cubicBezTo>
                  <a:lnTo>
                    <a:pt x="467" y="707"/>
                  </a:lnTo>
                  <a:lnTo>
                    <a:pt x="101" y="707"/>
                  </a:lnTo>
                  <a:cubicBezTo>
                    <a:pt x="38" y="707"/>
                    <a:pt x="0" y="745"/>
                    <a:pt x="0" y="796"/>
                  </a:cubicBezTo>
                  <a:lnTo>
                    <a:pt x="0" y="1060"/>
                  </a:lnTo>
                  <a:cubicBezTo>
                    <a:pt x="0" y="1124"/>
                    <a:pt x="38" y="1161"/>
                    <a:pt x="101" y="1161"/>
                  </a:cubicBezTo>
                  <a:lnTo>
                    <a:pt x="467" y="1161"/>
                  </a:lnTo>
                  <a:lnTo>
                    <a:pt x="467" y="1932"/>
                  </a:lnTo>
                  <a:cubicBezTo>
                    <a:pt x="467" y="1957"/>
                    <a:pt x="493" y="1982"/>
                    <a:pt x="518" y="1982"/>
                  </a:cubicBezTo>
                  <a:cubicBezTo>
                    <a:pt x="555" y="1982"/>
                    <a:pt x="581" y="1957"/>
                    <a:pt x="581" y="1932"/>
                  </a:cubicBezTo>
                  <a:lnTo>
                    <a:pt x="581" y="1161"/>
                  </a:lnTo>
                  <a:lnTo>
                    <a:pt x="959" y="1161"/>
                  </a:lnTo>
                  <a:cubicBezTo>
                    <a:pt x="1010" y="1161"/>
                    <a:pt x="1048" y="1124"/>
                    <a:pt x="1048" y="1060"/>
                  </a:cubicBezTo>
                  <a:lnTo>
                    <a:pt x="1048" y="796"/>
                  </a:lnTo>
                  <a:cubicBezTo>
                    <a:pt x="1048" y="745"/>
                    <a:pt x="1010" y="707"/>
                    <a:pt x="959" y="707"/>
                  </a:cubicBezTo>
                  <a:lnTo>
                    <a:pt x="581" y="707"/>
                  </a:lnTo>
                  <a:lnTo>
                    <a:pt x="581" y="64"/>
                  </a:lnTo>
                  <a:cubicBezTo>
                    <a:pt x="581" y="39"/>
                    <a:pt x="555"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1594475" y="1705300"/>
              <a:ext cx="26225" cy="149925"/>
            </a:xfrm>
            <a:custGeom>
              <a:rect b="b" l="l" r="r" t="t"/>
              <a:pathLst>
                <a:path extrusionOk="0" h="5997" w="1049">
                  <a:moveTo>
                    <a:pt x="530" y="1"/>
                  </a:moveTo>
                  <a:cubicBezTo>
                    <a:pt x="493" y="1"/>
                    <a:pt x="468" y="26"/>
                    <a:pt x="468" y="64"/>
                  </a:cubicBezTo>
                  <a:lnTo>
                    <a:pt x="468" y="2084"/>
                  </a:lnTo>
                  <a:lnTo>
                    <a:pt x="101" y="2084"/>
                  </a:lnTo>
                  <a:cubicBezTo>
                    <a:pt x="51" y="2084"/>
                    <a:pt x="0" y="2134"/>
                    <a:pt x="0" y="2185"/>
                  </a:cubicBezTo>
                  <a:lnTo>
                    <a:pt x="0" y="5074"/>
                  </a:lnTo>
                  <a:cubicBezTo>
                    <a:pt x="0" y="5138"/>
                    <a:pt x="51" y="5175"/>
                    <a:pt x="101" y="5175"/>
                  </a:cubicBezTo>
                  <a:lnTo>
                    <a:pt x="468" y="5175"/>
                  </a:lnTo>
                  <a:lnTo>
                    <a:pt x="468" y="5946"/>
                  </a:lnTo>
                  <a:cubicBezTo>
                    <a:pt x="468" y="5971"/>
                    <a:pt x="493" y="5996"/>
                    <a:pt x="530" y="5996"/>
                  </a:cubicBezTo>
                  <a:cubicBezTo>
                    <a:pt x="555" y="5996"/>
                    <a:pt x="581" y="5971"/>
                    <a:pt x="581" y="5946"/>
                  </a:cubicBezTo>
                  <a:lnTo>
                    <a:pt x="581" y="5175"/>
                  </a:lnTo>
                  <a:lnTo>
                    <a:pt x="959" y="5175"/>
                  </a:lnTo>
                  <a:cubicBezTo>
                    <a:pt x="1010" y="5175"/>
                    <a:pt x="1048" y="5138"/>
                    <a:pt x="1048" y="5074"/>
                  </a:cubicBezTo>
                  <a:lnTo>
                    <a:pt x="1048" y="2185"/>
                  </a:lnTo>
                  <a:cubicBezTo>
                    <a:pt x="1048" y="2134"/>
                    <a:pt x="1010" y="2084"/>
                    <a:pt x="959" y="2084"/>
                  </a:cubicBezTo>
                  <a:lnTo>
                    <a:pt x="581" y="2084"/>
                  </a:lnTo>
                  <a:lnTo>
                    <a:pt x="581" y="64"/>
                  </a:lnTo>
                  <a:cubicBezTo>
                    <a:pt x="581" y="26"/>
                    <a:pt x="555"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1749075" y="1740350"/>
              <a:ext cx="26525" cy="114875"/>
            </a:xfrm>
            <a:custGeom>
              <a:rect b="b" l="l" r="r" t="t"/>
              <a:pathLst>
                <a:path extrusionOk="0" h="4595" w="1061">
                  <a:moveTo>
                    <a:pt x="530" y="0"/>
                  </a:moveTo>
                  <a:cubicBezTo>
                    <a:pt x="493" y="0"/>
                    <a:pt x="468" y="25"/>
                    <a:pt x="468" y="63"/>
                  </a:cubicBezTo>
                  <a:lnTo>
                    <a:pt x="468" y="1855"/>
                  </a:lnTo>
                  <a:lnTo>
                    <a:pt x="101" y="1855"/>
                  </a:lnTo>
                  <a:cubicBezTo>
                    <a:pt x="51" y="1855"/>
                    <a:pt x="0" y="1893"/>
                    <a:pt x="0" y="1944"/>
                  </a:cubicBezTo>
                  <a:lnTo>
                    <a:pt x="0" y="3672"/>
                  </a:lnTo>
                  <a:cubicBezTo>
                    <a:pt x="0" y="3736"/>
                    <a:pt x="51" y="3773"/>
                    <a:pt x="101" y="3773"/>
                  </a:cubicBezTo>
                  <a:lnTo>
                    <a:pt x="468" y="3773"/>
                  </a:lnTo>
                  <a:lnTo>
                    <a:pt x="468" y="4544"/>
                  </a:lnTo>
                  <a:cubicBezTo>
                    <a:pt x="468" y="4569"/>
                    <a:pt x="493" y="4594"/>
                    <a:pt x="530" y="4594"/>
                  </a:cubicBezTo>
                  <a:cubicBezTo>
                    <a:pt x="569" y="4594"/>
                    <a:pt x="594" y="4569"/>
                    <a:pt x="594" y="4544"/>
                  </a:cubicBezTo>
                  <a:lnTo>
                    <a:pt x="594" y="3773"/>
                  </a:lnTo>
                  <a:lnTo>
                    <a:pt x="960" y="3773"/>
                  </a:lnTo>
                  <a:cubicBezTo>
                    <a:pt x="1010" y="3773"/>
                    <a:pt x="1060" y="3736"/>
                    <a:pt x="1060" y="3672"/>
                  </a:cubicBezTo>
                  <a:lnTo>
                    <a:pt x="1060" y="1944"/>
                  </a:lnTo>
                  <a:cubicBezTo>
                    <a:pt x="1060" y="1893"/>
                    <a:pt x="1010" y="1855"/>
                    <a:pt x="960" y="1855"/>
                  </a:cubicBezTo>
                  <a:lnTo>
                    <a:pt x="594" y="1855"/>
                  </a:lnTo>
                  <a:lnTo>
                    <a:pt x="594" y="63"/>
                  </a:lnTo>
                  <a:cubicBezTo>
                    <a:pt x="594" y="25"/>
                    <a:pt x="569" y="0"/>
                    <a:pt x="530"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1785675" y="1800300"/>
              <a:ext cx="26525" cy="54925"/>
            </a:xfrm>
            <a:custGeom>
              <a:rect b="b" l="l" r="r" t="t"/>
              <a:pathLst>
                <a:path extrusionOk="0" h="2197" w="1061">
                  <a:moveTo>
                    <a:pt x="530" y="0"/>
                  </a:moveTo>
                  <a:cubicBezTo>
                    <a:pt x="505" y="0"/>
                    <a:pt x="468" y="25"/>
                    <a:pt x="468" y="63"/>
                  </a:cubicBezTo>
                  <a:lnTo>
                    <a:pt x="468" y="757"/>
                  </a:lnTo>
                  <a:lnTo>
                    <a:pt x="101" y="757"/>
                  </a:lnTo>
                  <a:cubicBezTo>
                    <a:pt x="51" y="757"/>
                    <a:pt x="0" y="795"/>
                    <a:pt x="0" y="845"/>
                  </a:cubicBezTo>
                  <a:lnTo>
                    <a:pt x="0" y="1274"/>
                  </a:lnTo>
                  <a:cubicBezTo>
                    <a:pt x="0" y="1338"/>
                    <a:pt x="51" y="1375"/>
                    <a:pt x="101" y="1375"/>
                  </a:cubicBezTo>
                  <a:lnTo>
                    <a:pt x="468" y="1375"/>
                  </a:lnTo>
                  <a:lnTo>
                    <a:pt x="468" y="2146"/>
                  </a:lnTo>
                  <a:cubicBezTo>
                    <a:pt x="468" y="2171"/>
                    <a:pt x="505" y="2196"/>
                    <a:pt x="530" y="2196"/>
                  </a:cubicBezTo>
                  <a:cubicBezTo>
                    <a:pt x="569" y="2196"/>
                    <a:pt x="594" y="2171"/>
                    <a:pt x="594" y="2146"/>
                  </a:cubicBezTo>
                  <a:lnTo>
                    <a:pt x="594" y="1375"/>
                  </a:lnTo>
                  <a:lnTo>
                    <a:pt x="960" y="1375"/>
                  </a:lnTo>
                  <a:cubicBezTo>
                    <a:pt x="1010" y="1375"/>
                    <a:pt x="1061" y="1338"/>
                    <a:pt x="1061" y="1274"/>
                  </a:cubicBezTo>
                  <a:lnTo>
                    <a:pt x="1061" y="845"/>
                  </a:lnTo>
                  <a:cubicBezTo>
                    <a:pt x="1061" y="795"/>
                    <a:pt x="1010" y="757"/>
                    <a:pt x="960" y="757"/>
                  </a:cubicBezTo>
                  <a:lnTo>
                    <a:pt x="594" y="757"/>
                  </a:lnTo>
                  <a:lnTo>
                    <a:pt x="594" y="63"/>
                  </a:lnTo>
                  <a:cubicBezTo>
                    <a:pt x="594" y="25"/>
                    <a:pt x="569" y="0"/>
                    <a:pt x="530"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a:off x="1939650" y="1662725"/>
              <a:ext cx="26225" cy="192500"/>
            </a:xfrm>
            <a:custGeom>
              <a:rect b="b" l="l" r="r" t="t"/>
              <a:pathLst>
                <a:path extrusionOk="0" h="7700" w="1049">
                  <a:moveTo>
                    <a:pt x="518" y="0"/>
                  </a:moveTo>
                  <a:cubicBezTo>
                    <a:pt x="493" y="0"/>
                    <a:pt x="468" y="26"/>
                    <a:pt x="468" y="63"/>
                  </a:cubicBezTo>
                  <a:lnTo>
                    <a:pt x="468" y="1893"/>
                  </a:lnTo>
                  <a:lnTo>
                    <a:pt x="89" y="1893"/>
                  </a:lnTo>
                  <a:cubicBezTo>
                    <a:pt x="39" y="1893"/>
                    <a:pt x="0" y="1944"/>
                    <a:pt x="0" y="1994"/>
                  </a:cubicBezTo>
                  <a:lnTo>
                    <a:pt x="0" y="6777"/>
                  </a:lnTo>
                  <a:cubicBezTo>
                    <a:pt x="0" y="6841"/>
                    <a:pt x="39" y="6878"/>
                    <a:pt x="89" y="6878"/>
                  </a:cubicBezTo>
                  <a:lnTo>
                    <a:pt x="468" y="6878"/>
                  </a:lnTo>
                  <a:lnTo>
                    <a:pt x="468" y="7649"/>
                  </a:lnTo>
                  <a:cubicBezTo>
                    <a:pt x="468" y="7674"/>
                    <a:pt x="493" y="7699"/>
                    <a:pt x="518" y="7699"/>
                  </a:cubicBezTo>
                  <a:cubicBezTo>
                    <a:pt x="556" y="7699"/>
                    <a:pt x="581" y="7674"/>
                    <a:pt x="581" y="7649"/>
                  </a:cubicBezTo>
                  <a:lnTo>
                    <a:pt x="581" y="6878"/>
                  </a:lnTo>
                  <a:lnTo>
                    <a:pt x="947" y="6878"/>
                  </a:lnTo>
                  <a:cubicBezTo>
                    <a:pt x="998" y="6878"/>
                    <a:pt x="1048" y="6841"/>
                    <a:pt x="1048" y="6777"/>
                  </a:cubicBezTo>
                  <a:lnTo>
                    <a:pt x="1048" y="1994"/>
                  </a:lnTo>
                  <a:cubicBezTo>
                    <a:pt x="1048" y="1944"/>
                    <a:pt x="998" y="1893"/>
                    <a:pt x="947" y="1893"/>
                  </a:cubicBezTo>
                  <a:lnTo>
                    <a:pt x="581" y="1893"/>
                  </a:lnTo>
                  <a:lnTo>
                    <a:pt x="581" y="63"/>
                  </a:lnTo>
                  <a:cubicBezTo>
                    <a:pt x="581" y="26"/>
                    <a:pt x="556"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9"/>
            <p:cNvSpPr/>
            <p:nvPr/>
          </p:nvSpPr>
          <p:spPr>
            <a:xfrm>
              <a:off x="2018225" y="1718250"/>
              <a:ext cx="26200" cy="136975"/>
            </a:xfrm>
            <a:custGeom>
              <a:rect b="b" l="l" r="r" t="t"/>
              <a:pathLst>
                <a:path extrusionOk="0" h="5479" w="1048">
                  <a:moveTo>
                    <a:pt x="531" y="1"/>
                  </a:moveTo>
                  <a:cubicBezTo>
                    <a:pt x="492" y="1"/>
                    <a:pt x="467" y="26"/>
                    <a:pt x="467" y="63"/>
                  </a:cubicBezTo>
                  <a:lnTo>
                    <a:pt x="467" y="871"/>
                  </a:lnTo>
                  <a:lnTo>
                    <a:pt x="101" y="871"/>
                  </a:lnTo>
                  <a:cubicBezTo>
                    <a:pt x="51" y="871"/>
                    <a:pt x="1" y="921"/>
                    <a:pt x="1" y="972"/>
                  </a:cubicBezTo>
                  <a:lnTo>
                    <a:pt x="1" y="4556"/>
                  </a:lnTo>
                  <a:cubicBezTo>
                    <a:pt x="1" y="4620"/>
                    <a:pt x="51" y="4657"/>
                    <a:pt x="101" y="4657"/>
                  </a:cubicBezTo>
                  <a:lnTo>
                    <a:pt x="467" y="4657"/>
                  </a:lnTo>
                  <a:lnTo>
                    <a:pt x="467" y="5428"/>
                  </a:lnTo>
                  <a:cubicBezTo>
                    <a:pt x="467" y="5453"/>
                    <a:pt x="492" y="5478"/>
                    <a:pt x="531" y="5478"/>
                  </a:cubicBezTo>
                  <a:cubicBezTo>
                    <a:pt x="556" y="5478"/>
                    <a:pt x="581" y="5453"/>
                    <a:pt x="581" y="5428"/>
                  </a:cubicBezTo>
                  <a:lnTo>
                    <a:pt x="581" y="4657"/>
                  </a:lnTo>
                  <a:lnTo>
                    <a:pt x="960" y="4657"/>
                  </a:lnTo>
                  <a:cubicBezTo>
                    <a:pt x="1010" y="4657"/>
                    <a:pt x="1048" y="4620"/>
                    <a:pt x="1048" y="4556"/>
                  </a:cubicBezTo>
                  <a:lnTo>
                    <a:pt x="1048" y="972"/>
                  </a:lnTo>
                  <a:cubicBezTo>
                    <a:pt x="1048" y="921"/>
                    <a:pt x="1010" y="871"/>
                    <a:pt x="960" y="871"/>
                  </a:cubicBezTo>
                  <a:lnTo>
                    <a:pt x="581" y="871"/>
                  </a:lnTo>
                  <a:lnTo>
                    <a:pt x="581" y="63"/>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9"/>
            <p:cNvSpPr/>
            <p:nvPr/>
          </p:nvSpPr>
          <p:spPr>
            <a:xfrm>
              <a:off x="2055750" y="1780725"/>
              <a:ext cx="26225" cy="74500"/>
            </a:xfrm>
            <a:custGeom>
              <a:rect b="b" l="l" r="r" t="t"/>
              <a:pathLst>
                <a:path extrusionOk="0" h="2980" w="1049">
                  <a:moveTo>
                    <a:pt x="519" y="1"/>
                  </a:moveTo>
                  <a:cubicBezTo>
                    <a:pt x="494" y="1"/>
                    <a:pt x="468" y="26"/>
                    <a:pt x="468" y="63"/>
                  </a:cubicBezTo>
                  <a:lnTo>
                    <a:pt x="468" y="808"/>
                  </a:lnTo>
                  <a:lnTo>
                    <a:pt x="90" y="808"/>
                  </a:lnTo>
                  <a:cubicBezTo>
                    <a:pt x="39" y="808"/>
                    <a:pt x="1" y="846"/>
                    <a:pt x="1" y="896"/>
                  </a:cubicBezTo>
                  <a:lnTo>
                    <a:pt x="1" y="1641"/>
                  </a:lnTo>
                  <a:cubicBezTo>
                    <a:pt x="1" y="1692"/>
                    <a:pt x="39" y="1742"/>
                    <a:pt x="90" y="1742"/>
                  </a:cubicBezTo>
                  <a:lnTo>
                    <a:pt x="468" y="1742"/>
                  </a:lnTo>
                  <a:lnTo>
                    <a:pt x="468" y="2929"/>
                  </a:lnTo>
                  <a:cubicBezTo>
                    <a:pt x="468" y="2954"/>
                    <a:pt x="494" y="2979"/>
                    <a:pt x="519" y="2979"/>
                  </a:cubicBezTo>
                  <a:cubicBezTo>
                    <a:pt x="556" y="2979"/>
                    <a:pt x="581" y="2954"/>
                    <a:pt x="581" y="2929"/>
                  </a:cubicBezTo>
                  <a:lnTo>
                    <a:pt x="581" y="1742"/>
                  </a:lnTo>
                  <a:lnTo>
                    <a:pt x="948" y="1742"/>
                  </a:lnTo>
                  <a:cubicBezTo>
                    <a:pt x="998" y="1742"/>
                    <a:pt x="1049" y="1692"/>
                    <a:pt x="1049" y="1641"/>
                  </a:cubicBezTo>
                  <a:lnTo>
                    <a:pt x="1049" y="896"/>
                  </a:lnTo>
                  <a:cubicBezTo>
                    <a:pt x="1049" y="846"/>
                    <a:pt x="998" y="808"/>
                    <a:pt x="948" y="808"/>
                  </a:cubicBezTo>
                  <a:lnTo>
                    <a:pt x="581" y="808"/>
                  </a:lnTo>
                  <a:lnTo>
                    <a:pt x="581" y="63"/>
                  </a:lnTo>
                  <a:cubicBezTo>
                    <a:pt x="581" y="26"/>
                    <a:pt x="556" y="1"/>
                    <a:pt x="519"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p:nvPr/>
          </p:nvSpPr>
          <p:spPr>
            <a:xfrm>
              <a:off x="2092700" y="1799325"/>
              <a:ext cx="26525" cy="55900"/>
            </a:xfrm>
            <a:custGeom>
              <a:rect b="b" l="l" r="r" t="t"/>
              <a:pathLst>
                <a:path extrusionOk="0" h="2236" w="1061">
                  <a:moveTo>
                    <a:pt x="530" y="1"/>
                  </a:moveTo>
                  <a:cubicBezTo>
                    <a:pt x="492" y="1"/>
                    <a:pt x="467" y="39"/>
                    <a:pt x="467" y="64"/>
                  </a:cubicBezTo>
                  <a:lnTo>
                    <a:pt x="467" y="317"/>
                  </a:lnTo>
                  <a:lnTo>
                    <a:pt x="101" y="317"/>
                  </a:lnTo>
                  <a:cubicBezTo>
                    <a:pt x="51" y="317"/>
                    <a:pt x="0" y="354"/>
                    <a:pt x="0" y="405"/>
                  </a:cubicBezTo>
                  <a:lnTo>
                    <a:pt x="0" y="1313"/>
                  </a:lnTo>
                  <a:cubicBezTo>
                    <a:pt x="0" y="1377"/>
                    <a:pt x="51" y="1414"/>
                    <a:pt x="101" y="1414"/>
                  </a:cubicBezTo>
                  <a:lnTo>
                    <a:pt x="467" y="1414"/>
                  </a:lnTo>
                  <a:lnTo>
                    <a:pt x="467" y="2185"/>
                  </a:lnTo>
                  <a:cubicBezTo>
                    <a:pt x="467" y="2210"/>
                    <a:pt x="492" y="2235"/>
                    <a:pt x="530" y="2235"/>
                  </a:cubicBezTo>
                  <a:cubicBezTo>
                    <a:pt x="568" y="2235"/>
                    <a:pt x="593" y="2210"/>
                    <a:pt x="593" y="2185"/>
                  </a:cubicBezTo>
                  <a:lnTo>
                    <a:pt x="593" y="1414"/>
                  </a:lnTo>
                  <a:lnTo>
                    <a:pt x="959" y="1414"/>
                  </a:lnTo>
                  <a:cubicBezTo>
                    <a:pt x="1010" y="1414"/>
                    <a:pt x="1060" y="1377"/>
                    <a:pt x="1060" y="1313"/>
                  </a:cubicBezTo>
                  <a:lnTo>
                    <a:pt x="1060" y="405"/>
                  </a:lnTo>
                  <a:cubicBezTo>
                    <a:pt x="1060" y="354"/>
                    <a:pt x="1010" y="317"/>
                    <a:pt x="959" y="317"/>
                  </a:cubicBezTo>
                  <a:lnTo>
                    <a:pt x="593" y="317"/>
                  </a:lnTo>
                  <a:lnTo>
                    <a:pt x="593" y="64"/>
                  </a:lnTo>
                  <a:cubicBezTo>
                    <a:pt x="593" y="39"/>
                    <a:pt x="568"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a:off x="2131175" y="1799650"/>
              <a:ext cx="26200" cy="55575"/>
            </a:xfrm>
            <a:custGeom>
              <a:rect b="b" l="l" r="r" t="t"/>
              <a:pathLst>
                <a:path extrusionOk="0" h="2223" w="1048">
                  <a:moveTo>
                    <a:pt x="518" y="1"/>
                  </a:moveTo>
                  <a:cubicBezTo>
                    <a:pt x="493" y="1"/>
                    <a:pt x="467" y="26"/>
                    <a:pt x="467" y="63"/>
                  </a:cubicBezTo>
                  <a:lnTo>
                    <a:pt x="467" y="632"/>
                  </a:lnTo>
                  <a:lnTo>
                    <a:pt x="89" y="632"/>
                  </a:lnTo>
                  <a:cubicBezTo>
                    <a:pt x="38" y="632"/>
                    <a:pt x="1" y="669"/>
                    <a:pt x="1" y="720"/>
                  </a:cubicBezTo>
                  <a:lnTo>
                    <a:pt x="1" y="1300"/>
                  </a:lnTo>
                  <a:cubicBezTo>
                    <a:pt x="1" y="1364"/>
                    <a:pt x="38" y="1401"/>
                    <a:pt x="89" y="1401"/>
                  </a:cubicBezTo>
                  <a:lnTo>
                    <a:pt x="467" y="1401"/>
                  </a:lnTo>
                  <a:lnTo>
                    <a:pt x="467" y="2172"/>
                  </a:lnTo>
                  <a:cubicBezTo>
                    <a:pt x="467" y="2197"/>
                    <a:pt x="493" y="2222"/>
                    <a:pt x="518" y="2222"/>
                  </a:cubicBezTo>
                  <a:cubicBezTo>
                    <a:pt x="556" y="2222"/>
                    <a:pt x="581" y="2197"/>
                    <a:pt x="581" y="2172"/>
                  </a:cubicBezTo>
                  <a:lnTo>
                    <a:pt x="581" y="1401"/>
                  </a:lnTo>
                  <a:lnTo>
                    <a:pt x="960" y="1401"/>
                  </a:lnTo>
                  <a:cubicBezTo>
                    <a:pt x="1011" y="1401"/>
                    <a:pt x="1048" y="1364"/>
                    <a:pt x="1048" y="1300"/>
                  </a:cubicBezTo>
                  <a:lnTo>
                    <a:pt x="1048" y="720"/>
                  </a:lnTo>
                  <a:cubicBezTo>
                    <a:pt x="1048" y="669"/>
                    <a:pt x="1011" y="632"/>
                    <a:pt x="960" y="632"/>
                  </a:cubicBezTo>
                  <a:lnTo>
                    <a:pt x="581" y="632"/>
                  </a:lnTo>
                  <a:lnTo>
                    <a:pt x="581" y="63"/>
                  </a:lnTo>
                  <a:cubicBezTo>
                    <a:pt x="581" y="26"/>
                    <a:pt x="556"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9"/>
            <p:cNvSpPr/>
            <p:nvPr/>
          </p:nvSpPr>
          <p:spPr>
            <a:xfrm>
              <a:off x="2208800" y="1737175"/>
              <a:ext cx="26200" cy="118050"/>
            </a:xfrm>
            <a:custGeom>
              <a:rect b="b" l="l" r="r" t="t"/>
              <a:pathLst>
                <a:path extrusionOk="0" h="4722" w="1048">
                  <a:moveTo>
                    <a:pt x="531" y="1"/>
                  </a:moveTo>
                  <a:cubicBezTo>
                    <a:pt x="492" y="1"/>
                    <a:pt x="467" y="26"/>
                    <a:pt x="467" y="63"/>
                  </a:cubicBezTo>
                  <a:lnTo>
                    <a:pt x="467" y="1098"/>
                  </a:lnTo>
                  <a:lnTo>
                    <a:pt x="88" y="1098"/>
                  </a:lnTo>
                  <a:cubicBezTo>
                    <a:pt x="38" y="1098"/>
                    <a:pt x="1" y="1137"/>
                    <a:pt x="1" y="1187"/>
                  </a:cubicBezTo>
                  <a:lnTo>
                    <a:pt x="1" y="3156"/>
                  </a:lnTo>
                  <a:cubicBezTo>
                    <a:pt x="1" y="3207"/>
                    <a:pt x="38" y="3244"/>
                    <a:pt x="88" y="3244"/>
                  </a:cubicBezTo>
                  <a:lnTo>
                    <a:pt x="467" y="3244"/>
                  </a:lnTo>
                  <a:lnTo>
                    <a:pt x="467" y="4671"/>
                  </a:lnTo>
                  <a:cubicBezTo>
                    <a:pt x="467" y="4696"/>
                    <a:pt x="492" y="4721"/>
                    <a:pt x="531" y="4721"/>
                  </a:cubicBezTo>
                  <a:cubicBezTo>
                    <a:pt x="556" y="4721"/>
                    <a:pt x="581" y="4696"/>
                    <a:pt x="581" y="4671"/>
                  </a:cubicBezTo>
                  <a:lnTo>
                    <a:pt x="581" y="3244"/>
                  </a:lnTo>
                  <a:lnTo>
                    <a:pt x="960" y="3244"/>
                  </a:lnTo>
                  <a:cubicBezTo>
                    <a:pt x="1010" y="3244"/>
                    <a:pt x="1048" y="3207"/>
                    <a:pt x="1048" y="3156"/>
                  </a:cubicBezTo>
                  <a:lnTo>
                    <a:pt x="1048" y="1187"/>
                  </a:lnTo>
                  <a:cubicBezTo>
                    <a:pt x="1048" y="1137"/>
                    <a:pt x="1010" y="1098"/>
                    <a:pt x="960" y="1098"/>
                  </a:cubicBezTo>
                  <a:lnTo>
                    <a:pt x="581" y="1098"/>
                  </a:lnTo>
                  <a:lnTo>
                    <a:pt x="581" y="63"/>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p:nvPr/>
          </p:nvSpPr>
          <p:spPr>
            <a:xfrm>
              <a:off x="2245400" y="1707825"/>
              <a:ext cx="26200" cy="147400"/>
            </a:xfrm>
            <a:custGeom>
              <a:rect b="b" l="l" r="r" t="t"/>
              <a:pathLst>
                <a:path extrusionOk="0" h="5896" w="1048">
                  <a:moveTo>
                    <a:pt x="531" y="1"/>
                  </a:moveTo>
                  <a:cubicBezTo>
                    <a:pt x="492" y="1"/>
                    <a:pt x="467" y="26"/>
                    <a:pt x="467" y="64"/>
                  </a:cubicBezTo>
                  <a:lnTo>
                    <a:pt x="467" y="1212"/>
                  </a:lnTo>
                  <a:lnTo>
                    <a:pt x="88" y="1212"/>
                  </a:lnTo>
                  <a:cubicBezTo>
                    <a:pt x="38" y="1212"/>
                    <a:pt x="1" y="1251"/>
                    <a:pt x="1" y="1301"/>
                  </a:cubicBezTo>
                  <a:lnTo>
                    <a:pt x="1" y="4229"/>
                  </a:lnTo>
                  <a:cubicBezTo>
                    <a:pt x="1" y="4280"/>
                    <a:pt x="38" y="4317"/>
                    <a:pt x="88" y="4317"/>
                  </a:cubicBezTo>
                  <a:lnTo>
                    <a:pt x="467" y="4317"/>
                  </a:lnTo>
                  <a:lnTo>
                    <a:pt x="467" y="5845"/>
                  </a:lnTo>
                  <a:cubicBezTo>
                    <a:pt x="467" y="5870"/>
                    <a:pt x="492" y="5895"/>
                    <a:pt x="531" y="5895"/>
                  </a:cubicBezTo>
                  <a:cubicBezTo>
                    <a:pt x="556" y="5895"/>
                    <a:pt x="581" y="5870"/>
                    <a:pt x="581" y="5845"/>
                  </a:cubicBezTo>
                  <a:lnTo>
                    <a:pt x="581" y="4317"/>
                  </a:lnTo>
                  <a:lnTo>
                    <a:pt x="960" y="4317"/>
                  </a:lnTo>
                  <a:cubicBezTo>
                    <a:pt x="1010" y="4317"/>
                    <a:pt x="1048" y="4280"/>
                    <a:pt x="1048" y="4229"/>
                  </a:cubicBezTo>
                  <a:lnTo>
                    <a:pt x="1048" y="1301"/>
                  </a:lnTo>
                  <a:cubicBezTo>
                    <a:pt x="1048" y="1251"/>
                    <a:pt x="1010" y="1212"/>
                    <a:pt x="960" y="1212"/>
                  </a:cubicBezTo>
                  <a:lnTo>
                    <a:pt x="581" y="1212"/>
                  </a:lnTo>
                  <a:lnTo>
                    <a:pt x="581" y="64"/>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2323650" y="1791750"/>
              <a:ext cx="26200" cy="63475"/>
            </a:xfrm>
            <a:custGeom>
              <a:rect b="b" l="l" r="r" t="t"/>
              <a:pathLst>
                <a:path extrusionOk="0" h="2539" w="1048">
                  <a:moveTo>
                    <a:pt x="531" y="1"/>
                  </a:moveTo>
                  <a:cubicBezTo>
                    <a:pt x="492" y="1"/>
                    <a:pt x="467" y="26"/>
                    <a:pt x="467" y="64"/>
                  </a:cubicBezTo>
                  <a:lnTo>
                    <a:pt x="467" y="948"/>
                  </a:lnTo>
                  <a:lnTo>
                    <a:pt x="88" y="948"/>
                  </a:lnTo>
                  <a:cubicBezTo>
                    <a:pt x="38" y="948"/>
                    <a:pt x="1" y="985"/>
                    <a:pt x="1" y="1036"/>
                  </a:cubicBezTo>
                  <a:lnTo>
                    <a:pt x="1" y="1616"/>
                  </a:lnTo>
                  <a:cubicBezTo>
                    <a:pt x="1" y="1680"/>
                    <a:pt x="38" y="1717"/>
                    <a:pt x="88" y="1717"/>
                  </a:cubicBezTo>
                  <a:lnTo>
                    <a:pt x="467" y="1717"/>
                  </a:lnTo>
                  <a:lnTo>
                    <a:pt x="467" y="2488"/>
                  </a:lnTo>
                  <a:cubicBezTo>
                    <a:pt x="467" y="2513"/>
                    <a:pt x="492" y="2538"/>
                    <a:pt x="531" y="2538"/>
                  </a:cubicBezTo>
                  <a:cubicBezTo>
                    <a:pt x="556" y="2538"/>
                    <a:pt x="581" y="2513"/>
                    <a:pt x="581" y="2488"/>
                  </a:cubicBezTo>
                  <a:lnTo>
                    <a:pt x="581" y="1717"/>
                  </a:lnTo>
                  <a:lnTo>
                    <a:pt x="960" y="1717"/>
                  </a:lnTo>
                  <a:cubicBezTo>
                    <a:pt x="1010" y="1717"/>
                    <a:pt x="1048" y="1680"/>
                    <a:pt x="1048" y="1616"/>
                  </a:cubicBezTo>
                  <a:lnTo>
                    <a:pt x="1048" y="1036"/>
                  </a:lnTo>
                  <a:cubicBezTo>
                    <a:pt x="1048" y="985"/>
                    <a:pt x="1010" y="948"/>
                    <a:pt x="960" y="948"/>
                  </a:cubicBezTo>
                  <a:lnTo>
                    <a:pt x="581" y="948"/>
                  </a:lnTo>
                  <a:lnTo>
                    <a:pt x="581" y="64"/>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2360875" y="1755150"/>
              <a:ext cx="26200" cy="100075"/>
            </a:xfrm>
            <a:custGeom>
              <a:rect b="b" l="l" r="r" t="t"/>
              <a:pathLst>
                <a:path extrusionOk="0" h="4003" w="1048">
                  <a:moveTo>
                    <a:pt x="518" y="1"/>
                  </a:moveTo>
                  <a:cubicBezTo>
                    <a:pt x="493" y="1"/>
                    <a:pt x="467" y="26"/>
                    <a:pt x="467" y="51"/>
                  </a:cubicBezTo>
                  <a:lnTo>
                    <a:pt x="467" y="1111"/>
                  </a:lnTo>
                  <a:lnTo>
                    <a:pt x="89" y="1111"/>
                  </a:lnTo>
                  <a:cubicBezTo>
                    <a:pt x="38" y="1111"/>
                    <a:pt x="1" y="1150"/>
                    <a:pt x="1" y="1200"/>
                  </a:cubicBezTo>
                  <a:lnTo>
                    <a:pt x="1" y="2727"/>
                  </a:lnTo>
                  <a:cubicBezTo>
                    <a:pt x="1" y="2777"/>
                    <a:pt x="38" y="2828"/>
                    <a:pt x="89" y="2828"/>
                  </a:cubicBezTo>
                  <a:lnTo>
                    <a:pt x="467" y="2828"/>
                  </a:lnTo>
                  <a:lnTo>
                    <a:pt x="467" y="3952"/>
                  </a:lnTo>
                  <a:cubicBezTo>
                    <a:pt x="467" y="3977"/>
                    <a:pt x="493" y="4002"/>
                    <a:pt x="518" y="4002"/>
                  </a:cubicBezTo>
                  <a:cubicBezTo>
                    <a:pt x="556" y="4002"/>
                    <a:pt x="581" y="3977"/>
                    <a:pt x="581" y="3952"/>
                  </a:cubicBezTo>
                  <a:lnTo>
                    <a:pt x="581" y="2828"/>
                  </a:lnTo>
                  <a:lnTo>
                    <a:pt x="960" y="2828"/>
                  </a:lnTo>
                  <a:cubicBezTo>
                    <a:pt x="1011" y="2828"/>
                    <a:pt x="1048" y="2777"/>
                    <a:pt x="1048" y="2727"/>
                  </a:cubicBezTo>
                  <a:lnTo>
                    <a:pt x="1048" y="1200"/>
                  </a:lnTo>
                  <a:cubicBezTo>
                    <a:pt x="1048" y="1150"/>
                    <a:pt x="1011" y="1111"/>
                    <a:pt x="960" y="1111"/>
                  </a:cubicBezTo>
                  <a:lnTo>
                    <a:pt x="581" y="1111"/>
                  </a:lnTo>
                  <a:lnTo>
                    <a:pt x="581" y="51"/>
                  </a:lnTo>
                  <a:cubicBezTo>
                    <a:pt x="581" y="26"/>
                    <a:pt x="556"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9"/>
            <p:cNvSpPr/>
            <p:nvPr/>
          </p:nvSpPr>
          <p:spPr>
            <a:xfrm>
              <a:off x="867825" y="1769675"/>
              <a:ext cx="26200" cy="85550"/>
            </a:xfrm>
            <a:custGeom>
              <a:rect b="b" l="l" r="r" t="t"/>
              <a:pathLst>
                <a:path extrusionOk="0" h="3422" w="1048">
                  <a:moveTo>
                    <a:pt x="517" y="0"/>
                  </a:moveTo>
                  <a:cubicBezTo>
                    <a:pt x="492" y="0"/>
                    <a:pt x="455" y="26"/>
                    <a:pt x="455" y="64"/>
                  </a:cubicBezTo>
                  <a:lnTo>
                    <a:pt x="455" y="1351"/>
                  </a:lnTo>
                  <a:lnTo>
                    <a:pt x="88" y="1351"/>
                  </a:lnTo>
                  <a:cubicBezTo>
                    <a:pt x="38" y="1351"/>
                    <a:pt x="0" y="1389"/>
                    <a:pt x="0" y="1439"/>
                  </a:cubicBezTo>
                  <a:lnTo>
                    <a:pt x="0" y="2499"/>
                  </a:lnTo>
                  <a:cubicBezTo>
                    <a:pt x="0" y="2563"/>
                    <a:pt x="38" y="2600"/>
                    <a:pt x="88" y="2600"/>
                  </a:cubicBezTo>
                  <a:lnTo>
                    <a:pt x="455" y="2600"/>
                  </a:lnTo>
                  <a:lnTo>
                    <a:pt x="455" y="3371"/>
                  </a:lnTo>
                  <a:cubicBezTo>
                    <a:pt x="455" y="3396"/>
                    <a:pt x="492" y="3421"/>
                    <a:pt x="517" y="3421"/>
                  </a:cubicBezTo>
                  <a:cubicBezTo>
                    <a:pt x="556" y="3421"/>
                    <a:pt x="581" y="3396"/>
                    <a:pt x="581" y="3371"/>
                  </a:cubicBezTo>
                  <a:lnTo>
                    <a:pt x="581" y="2600"/>
                  </a:lnTo>
                  <a:lnTo>
                    <a:pt x="947" y="2600"/>
                  </a:lnTo>
                  <a:cubicBezTo>
                    <a:pt x="997" y="2600"/>
                    <a:pt x="1047" y="2563"/>
                    <a:pt x="1047" y="2499"/>
                  </a:cubicBezTo>
                  <a:lnTo>
                    <a:pt x="1047" y="1439"/>
                  </a:lnTo>
                  <a:cubicBezTo>
                    <a:pt x="1047" y="1389"/>
                    <a:pt x="997" y="1351"/>
                    <a:pt x="947" y="1351"/>
                  </a:cubicBezTo>
                  <a:lnTo>
                    <a:pt x="581" y="1351"/>
                  </a:lnTo>
                  <a:lnTo>
                    <a:pt x="581" y="64"/>
                  </a:lnTo>
                  <a:cubicBezTo>
                    <a:pt x="581" y="26"/>
                    <a:pt x="556" y="0"/>
                    <a:pt x="517"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9"/>
            <p:cNvSpPr/>
            <p:nvPr/>
          </p:nvSpPr>
          <p:spPr>
            <a:xfrm>
              <a:off x="1058075" y="1780725"/>
              <a:ext cx="26225" cy="74500"/>
            </a:xfrm>
            <a:custGeom>
              <a:rect b="b" l="l" r="r" t="t"/>
              <a:pathLst>
                <a:path extrusionOk="0" h="2980" w="1049">
                  <a:moveTo>
                    <a:pt x="518" y="1"/>
                  </a:moveTo>
                  <a:cubicBezTo>
                    <a:pt x="493" y="1"/>
                    <a:pt x="468" y="26"/>
                    <a:pt x="468" y="63"/>
                  </a:cubicBezTo>
                  <a:lnTo>
                    <a:pt x="468" y="606"/>
                  </a:lnTo>
                  <a:lnTo>
                    <a:pt x="89" y="606"/>
                  </a:lnTo>
                  <a:cubicBezTo>
                    <a:pt x="39" y="606"/>
                    <a:pt x="0" y="644"/>
                    <a:pt x="0" y="694"/>
                  </a:cubicBezTo>
                  <a:lnTo>
                    <a:pt x="0" y="2057"/>
                  </a:lnTo>
                  <a:cubicBezTo>
                    <a:pt x="0" y="2121"/>
                    <a:pt x="39" y="2158"/>
                    <a:pt x="89" y="2158"/>
                  </a:cubicBezTo>
                  <a:lnTo>
                    <a:pt x="468" y="2158"/>
                  </a:lnTo>
                  <a:lnTo>
                    <a:pt x="468" y="2929"/>
                  </a:lnTo>
                  <a:cubicBezTo>
                    <a:pt x="468" y="2954"/>
                    <a:pt x="493" y="2979"/>
                    <a:pt x="518" y="2979"/>
                  </a:cubicBezTo>
                  <a:cubicBezTo>
                    <a:pt x="556" y="2979"/>
                    <a:pt x="581" y="2954"/>
                    <a:pt x="581" y="2929"/>
                  </a:cubicBezTo>
                  <a:lnTo>
                    <a:pt x="581" y="2158"/>
                  </a:lnTo>
                  <a:lnTo>
                    <a:pt x="960" y="2158"/>
                  </a:lnTo>
                  <a:cubicBezTo>
                    <a:pt x="1010" y="2158"/>
                    <a:pt x="1048" y="2121"/>
                    <a:pt x="1048" y="2057"/>
                  </a:cubicBezTo>
                  <a:lnTo>
                    <a:pt x="1048" y="694"/>
                  </a:lnTo>
                  <a:cubicBezTo>
                    <a:pt x="1048" y="644"/>
                    <a:pt x="1010" y="606"/>
                    <a:pt x="960" y="606"/>
                  </a:cubicBezTo>
                  <a:lnTo>
                    <a:pt x="581" y="606"/>
                  </a:lnTo>
                  <a:lnTo>
                    <a:pt x="581" y="63"/>
                  </a:lnTo>
                  <a:cubicBezTo>
                    <a:pt x="581" y="26"/>
                    <a:pt x="556"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9"/>
            <p:cNvSpPr/>
            <p:nvPr/>
          </p:nvSpPr>
          <p:spPr>
            <a:xfrm>
              <a:off x="1097825" y="1772525"/>
              <a:ext cx="26525" cy="82700"/>
            </a:xfrm>
            <a:custGeom>
              <a:rect b="b" l="l" r="r" t="t"/>
              <a:pathLst>
                <a:path extrusionOk="0" h="3308" w="1061">
                  <a:moveTo>
                    <a:pt x="531" y="0"/>
                  </a:moveTo>
                  <a:cubicBezTo>
                    <a:pt x="493" y="0"/>
                    <a:pt x="468" y="26"/>
                    <a:pt x="468" y="63"/>
                  </a:cubicBezTo>
                  <a:lnTo>
                    <a:pt x="468" y="1325"/>
                  </a:lnTo>
                  <a:lnTo>
                    <a:pt x="102" y="1325"/>
                  </a:lnTo>
                  <a:cubicBezTo>
                    <a:pt x="51" y="1325"/>
                    <a:pt x="1" y="1364"/>
                    <a:pt x="1" y="1414"/>
                  </a:cubicBezTo>
                  <a:lnTo>
                    <a:pt x="1" y="2020"/>
                  </a:lnTo>
                  <a:cubicBezTo>
                    <a:pt x="1" y="2070"/>
                    <a:pt x="51" y="2108"/>
                    <a:pt x="102" y="2108"/>
                  </a:cubicBezTo>
                  <a:lnTo>
                    <a:pt x="468" y="2108"/>
                  </a:lnTo>
                  <a:lnTo>
                    <a:pt x="468" y="3257"/>
                  </a:lnTo>
                  <a:cubicBezTo>
                    <a:pt x="468" y="3282"/>
                    <a:pt x="493" y="3307"/>
                    <a:pt x="531" y="3307"/>
                  </a:cubicBezTo>
                  <a:cubicBezTo>
                    <a:pt x="556" y="3307"/>
                    <a:pt x="594" y="3282"/>
                    <a:pt x="594" y="3257"/>
                  </a:cubicBezTo>
                  <a:lnTo>
                    <a:pt x="594" y="2108"/>
                  </a:lnTo>
                  <a:lnTo>
                    <a:pt x="960" y="2108"/>
                  </a:lnTo>
                  <a:cubicBezTo>
                    <a:pt x="1010" y="2108"/>
                    <a:pt x="1061" y="2070"/>
                    <a:pt x="1061" y="2020"/>
                  </a:cubicBezTo>
                  <a:lnTo>
                    <a:pt x="1061" y="1414"/>
                  </a:lnTo>
                  <a:cubicBezTo>
                    <a:pt x="1061" y="1364"/>
                    <a:pt x="1010" y="1325"/>
                    <a:pt x="960" y="1325"/>
                  </a:cubicBezTo>
                  <a:lnTo>
                    <a:pt x="594" y="1325"/>
                  </a:lnTo>
                  <a:lnTo>
                    <a:pt x="594" y="63"/>
                  </a:lnTo>
                  <a:cubicBezTo>
                    <a:pt x="594" y="26"/>
                    <a:pt x="556"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9"/>
            <p:cNvSpPr/>
            <p:nvPr/>
          </p:nvSpPr>
          <p:spPr>
            <a:xfrm>
              <a:off x="1135050" y="1640300"/>
              <a:ext cx="26225" cy="214925"/>
            </a:xfrm>
            <a:custGeom>
              <a:rect b="b" l="l" r="r" t="t"/>
              <a:pathLst>
                <a:path extrusionOk="0" h="8597" w="1049">
                  <a:moveTo>
                    <a:pt x="531" y="1"/>
                  </a:moveTo>
                  <a:cubicBezTo>
                    <a:pt x="494" y="1"/>
                    <a:pt x="468" y="26"/>
                    <a:pt x="468" y="64"/>
                  </a:cubicBezTo>
                  <a:lnTo>
                    <a:pt x="468" y="1705"/>
                  </a:lnTo>
                  <a:lnTo>
                    <a:pt x="102" y="1705"/>
                  </a:lnTo>
                  <a:cubicBezTo>
                    <a:pt x="39" y="1705"/>
                    <a:pt x="1" y="1756"/>
                    <a:pt x="1" y="1806"/>
                  </a:cubicBezTo>
                  <a:lnTo>
                    <a:pt x="1" y="6148"/>
                  </a:lnTo>
                  <a:cubicBezTo>
                    <a:pt x="1" y="6198"/>
                    <a:pt x="39" y="6236"/>
                    <a:pt x="102" y="6236"/>
                  </a:cubicBezTo>
                  <a:lnTo>
                    <a:pt x="468" y="6236"/>
                  </a:lnTo>
                  <a:lnTo>
                    <a:pt x="468" y="8546"/>
                  </a:lnTo>
                  <a:cubicBezTo>
                    <a:pt x="468" y="8571"/>
                    <a:pt x="494" y="8596"/>
                    <a:pt x="531" y="8596"/>
                  </a:cubicBezTo>
                  <a:cubicBezTo>
                    <a:pt x="556" y="8596"/>
                    <a:pt x="581" y="8571"/>
                    <a:pt x="581" y="8546"/>
                  </a:cubicBezTo>
                  <a:lnTo>
                    <a:pt x="581" y="6236"/>
                  </a:lnTo>
                  <a:lnTo>
                    <a:pt x="960" y="6236"/>
                  </a:lnTo>
                  <a:cubicBezTo>
                    <a:pt x="1011" y="6236"/>
                    <a:pt x="1049" y="6198"/>
                    <a:pt x="1049" y="6148"/>
                  </a:cubicBezTo>
                  <a:lnTo>
                    <a:pt x="1049" y="1806"/>
                  </a:lnTo>
                  <a:cubicBezTo>
                    <a:pt x="1049" y="1756"/>
                    <a:pt x="1011" y="1705"/>
                    <a:pt x="960" y="1705"/>
                  </a:cubicBezTo>
                  <a:lnTo>
                    <a:pt x="581" y="1705"/>
                  </a:lnTo>
                  <a:lnTo>
                    <a:pt x="581" y="64"/>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p:nvPr/>
          </p:nvSpPr>
          <p:spPr>
            <a:xfrm>
              <a:off x="1172300" y="1676600"/>
              <a:ext cx="26225" cy="178625"/>
            </a:xfrm>
            <a:custGeom>
              <a:rect b="b" l="l" r="r" t="t"/>
              <a:pathLst>
                <a:path extrusionOk="0" h="7145" w="1049">
                  <a:moveTo>
                    <a:pt x="530" y="1"/>
                  </a:moveTo>
                  <a:cubicBezTo>
                    <a:pt x="493" y="1"/>
                    <a:pt x="468" y="26"/>
                    <a:pt x="468" y="63"/>
                  </a:cubicBezTo>
                  <a:lnTo>
                    <a:pt x="468" y="531"/>
                  </a:lnTo>
                  <a:lnTo>
                    <a:pt x="89" y="531"/>
                  </a:lnTo>
                  <a:cubicBezTo>
                    <a:pt x="39" y="531"/>
                    <a:pt x="0" y="568"/>
                    <a:pt x="0" y="619"/>
                  </a:cubicBezTo>
                  <a:lnTo>
                    <a:pt x="0" y="5428"/>
                  </a:lnTo>
                  <a:cubicBezTo>
                    <a:pt x="0" y="5478"/>
                    <a:pt x="39" y="5516"/>
                    <a:pt x="89" y="5516"/>
                  </a:cubicBezTo>
                  <a:lnTo>
                    <a:pt x="468" y="5516"/>
                  </a:lnTo>
                  <a:lnTo>
                    <a:pt x="468" y="7094"/>
                  </a:lnTo>
                  <a:cubicBezTo>
                    <a:pt x="468" y="7119"/>
                    <a:pt x="493" y="7144"/>
                    <a:pt x="530" y="7144"/>
                  </a:cubicBezTo>
                  <a:cubicBezTo>
                    <a:pt x="556" y="7144"/>
                    <a:pt x="581" y="7119"/>
                    <a:pt x="581" y="7094"/>
                  </a:cubicBezTo>
                  <a:lnTo>
                    <a:pt x="581" y="5516"/>
                  </a:lnTo>
                  <a:lnTo>
                    <a:pt x="959" y="5516"/>
                  </a:lnTo>
                  <a:cubicBezTo>
                    <a:pt x="1010" y="5516"/>
                    <a:pt x="1048" y="5478"/>
                    <a:pt x="1048" y="5428"/>
                  </a:cubicBezTo>
                  <a:lnTo>
                    <a:pt x="1048" y="619"/>
                  </a:lnTo>
                  <a:cubicBezTo>
                    <a:pt x="1048" y="568"/>
                    <a:pt x="1010" y="531"/>
                    <a:pt x="959" y="531"/>
                  </a:cubicBezTo>
                  <a:lnTo>
                    <a:pt x="581" y="531"/>
                  </a:lnTo>
                  <a:lnTo>
                    <a:pt x="581" y="63"/>
                  </a:lnTo>
                  <a:cubicBezTo>
                    <a:pt x="581" y="26"/>
                    <a:pt x="556"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a:off x="1213950" y="1809750"/>
              <a:ext cx="26225" cy="45475"/>
            </a:xfrm>
            <a:custGeom>
              <a:rect b="b" l="l" r="r" t="t"/>
              <a:pathLst>
                <a:path extrusionOk="0" h="1819" w="1049">
                  <a:moveTo>
                    <a:pt x="518" y="1"/>
                  </a:moveTo>
                  <a:cubicBezTo>
                    <a:pt x="493" y="1"/>
                    <a:pt x="468" y="26"/>
                    <a:pt x="468" y="51"/>
                  </a:cubicBezTo>
                  <a:lnTo>
                    <a:pt x="468" y="278"/>
                  </a:lnTo>
                  <a:lnTo>
                    <a:pt x="89" y="278"/>
                  </a:lnTo>
                  <a:cubicBezTo>
                    <a:pt x="39" y="278"/>
                    <a:pt x="0" y="316"/>
                    <a:pt x="0" y="366"/>
                  </a:cubicBezTo>
                  <a:lnTo>
                    <a:pt x="0" y="896"/>
                  </a:lnTo>
                  <a:cubicBezTo>
                    <a:pt x="0" y="960"/>
                    <a:pt x="39" y="997"/>
                    <a:pt x="89" y="997"/>
                  </a:cubicBezTo>
                  <a:lnTo>
                    <a:pt x="468" y="997"/>
                  </a:lnTo>
                  <a:lnTo>
                    <a:pt x="468" y="1768"/>
                  </a:lnTo>
                  <a:cubicBezTo>
                    <a:pt x="468" y="1793"/>
                    <a:pt x="493" y="1818"/>
                    <a:pt x="518" y="1818"/>
                  </a:cubicBezTo>
                  <a:cubicBezTo>
                    <a:pt x="555" y="1818"/>
                    <a:pt x="581" y="1793"/>
                    <a:pt x="581" y="1768"/>
                  </a:cubicBezTo>
                  <a:lnTo>
                    <a:pt x="581" y="997"/>
                  </a:lnTo>
                  <a:lnTo>
                    <a:pt x="959" y="997"/>
                  </a:lnTo>
                  <a:cubicBezTo>
                    <a:pt x="1010" y="997"/>
                    <a:pt x="1048" y="960"/>
                    <a:pt x="1048" y="896"/>
                  </a:cubicBezTo>
                  <a:lnTo>
                    <a:pt x="1048" y="366"/>
                  </a:lnTo>
                  <a:cubicBezTo>
                    <a:pt x="1048" y="316"/>
                    <a:pt x="1010" y="278"/>
                    <a:pt x="959" y="278"/>
                  </a:cubicBezTo>
                  <a:lnTo>
                    <a:pt x="581" y="278"/>
                  </a:lnTo>
                  <a:lnTo>
                    <a:pt x="581" y="51"/>
                  </a:lnTo>
                  <a:cubicBezTo>
                    <a:pt x="581" y="26"/>
                    <a:pt x="555"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a:off x="1365400" y="1752950"/>
              <a:ext cx="26225" cy="102275"/>
            </a:xfrm>
            <a:custGeom>
              <a:rect b="b" l="l" r="r" t="t"/>
              <a:pathLst>
                <a:path extrusionOk="0" h="4091" w="1049">
                  <a:moveTo>
                    <a:pt x="530" y="1"/>
                  </a:moveTo>
                  <a:cubicBezTo>
                    <a:pt x="493" y="1"/>
                    <a:pt x="468" y="26"/>
                    <a:pt x="468" y="64"/>
                  </a:cubicBezTo>
                  <a:lnTo>
                    <a:pt x="468" y="1086"/>
                  </a:lnTo>
                  <a:lnTo>
                    <a:pt x="89" y="1086"/>
                  </a:lnTo>
                  <a:cubicBezTo>
                    <a:pt x="39" y="1086"/>
                    <a:pt x="0" y="1137"/>
                    <a:pt x="0" y="1187"/>
                  </a:cubicBezTo>
                  <a:lnTo>
                    <a:pt x="0" y="3168"/>
                  </a:lnTo>
                  <a:cubicBezTo>
                    <a:pt x="0" y="3232"/>
                    <a:pt x="39" y="3269"/>
                    <a:pt x="89" y="3269"/>
                  </a:cubicBezTo>
                  <a:lnTo>
                    <a:pt x="468" y="3269"/>
                  </a:lnTo>
                  <a:lnTo>
                    <a:pt x="468" y="4040"/>
                  </a:lnTo>
                  <a:cubicBezTo>
                    <a:pt x="468" y="4065"/>
                    <a:pt x="493" y="4090"/>
                    <a:pt x="530" y="4090"/>
                  </a:cubicBezTo>
                  <a:cubicBezTo>
                    <a:pt x="556" y="4090"/>
                    <a:pt x="581" y="4065"/>
                    <a:pt x="581" y="4040"/>
                  </a:cubicBezTo>
                  <a:lnTo>
                    <a:pt x="581" y="3269"/>
                  </a:lnTo>
                  <a:lnTo>
                    <a:pt x="959" y="3269"/>
                  </a:lnTo>
                  <a:cubicBezTo>
                    <a:pt x="1010" y="3269"/>
                    <a:pt x="1048" y="3232"/>
                    <a:pt x="1048" y="3168"/>
                  </a:cubicBezTo>
                  <a:lnTo>
                    <a:pt x="1048" y="1187"/>
                  </a:lnTo>
                  <a:cubicBezTo>
                    <a:pt x="1048" y="1137"/>
                    <a:pt x="1010" y="1086"/>
                    <a:pt x="959" y="1086"/>
                  </a:cubicBezTo>
                  <a:lnTo>
                    <a:pt x="581" y="1086"/>
                  </a:lnTo>
                  <a:lnTo>
                    <a:pt x="581" y="64"/>
                  </a:lnTo>
                  <a:cubicBezTo>
                    <a:pt x="581" y="26"/>
                    <a:pt x="556"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9"/>
            <p:cNvSpPr/>
            <p:nvPr/>
          </p:nvSpPr>
          <p:spPr>
            <a:xfrm>
              <a:off x="1442375" y="1705625"/>
              <a:ext cx="26525" cy="149600"/>
            </a:xfrm>
            <a:custGeom>
              <a:rect b="b" l="l" r="r" t="t"/>
              <a:pathLst>
                <a:path extrusionOk="0" h="5984" w="1061">
                  <a:moveTo>
                    <a:pt x="531" y="1"/>
                  </a:moveTo>
                  <a:cubicBezTo>
                    <a:pt x="493" y="1"/>
                    <a:pt x="468" y="26"/>
                    <a:pt x="468" y="51"/>
                  </a:cubicBezTo>
                  <a:lnTo>
                    <a:pt x="468" y="1780"/>
                  </a:lnTo>
                  <a:lnTo>
                    <a:pt x="102" y="1780"/>
                  </a:lnTo>
                  <a:cubicBezTo>
                    <a:pt x="51" y="1780"/>
                    <a:pt x="1" y="1818"/>
                    <a:pt x="1" y="1869"/>
                  </a:cubicBezTo>
                  <a:lnTo>
                    <a:pt x="1" y="5061"/>
                  </a:lnTo>
                  <a:cubicBezTo>
                    <a:pt x="1" y="5125"/>
                    <a:pt x="51" y="5162"/>
                    <a:pt x="102" y="5162"/>
                  </a:cubicBezTo>
                  <a:lnTo>
                    <a:pt x="468" y="5162"/>
                  </a:lnTo>
                  <a:lnTo>
                    <a:pt x="468" y="5933"/>
                  </a:lnTo>
                  <a:cubicBezTo>
                    <a:pt x="468" y="5958"/>
                    <a:pt x="493" y="5983"/>
                    <a:pt x="531" y="5983"/>
                  </a:cubicBezTo>
                  <a:cubicBezTo>
                    <a:pt x="569" y="5983"/>
                    <a:pt x="594" y="5958"/>
                    <a:pt x="594" y="5933"/>
                  </a:cubicBezTo>
                  <a:lnTo>
                    <a:pt x="594" y="5162"/>
                  </a:lnTo>
                  <a:lnTo>
                    <a:pt x="960" y="5162"/>
                  </a:lnTo>
                  <a:cubicBezTo>
                    <a:pt x="1010" y="5162"/>
                    <a:pt x="1061" y="5125"/>
                    <a:pt x="1061" y="5061"/>
                  </a:cubicBezTo>
                  <a:lnTo>
                    <a:pt x="1061" y="1869"/>
                  </a:lnTo>
                  <a:cubicBezTo>
                    <a:pt x="1061" y="1818"/>
                    <a:pt x="1010" y="1780"/>
                    <a:pt x="960" y="1780"/>
                  </a:cubicBezTo>
                  <a:lnTo>
                    <a:pt x="594" y="1780"/>
                  </a:lnTo>
                  <a:lnTo>
                    <a:pt x="594" y="51"/>
                  </a:lnTo>
                  <a:cubicBezTo>
                    <a:pt x="594" y="26"/>
                    <a:pt x="569"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p:nvPr/>
          </p:nvSpPr>
          <p:spPr>
            <a:xfrm>
              <a:off x="1632325" y="1727100"/>
              <a:ext cx="26225" cy="128125"/>
            </a:xfrm>
            <a:custGeom>
              <a:rect b="b" l="l" r="r" t="t"/>
              <a:pathLst>
                <a:path extrusionOk="0" h="5125" w="1049">
                  <a:moveTo>
                    <a:pt x="519" y="0"/>
                  </a:moveTo>
                  <a:cubicBezTo>
                    <a:pt x="493" y="0"/>
                    <a:pt x="468" y="25"/>
                    <a:pt x="468" y="50"/>
                  </a:cubicBezTo>
                  <a:lnTo>
                    <a:pt x="468" y="795"/>
                  </a:lnTo>
                  <a:lnTo>
                    <a:pt x="89" y="795"/>
                  </a:lnTo>
                  <a:cubicBezTo>
                    <a:pt x="39" y="795"/>
                    <a:pt x="1" y="833"/>
                    <a:pt x="1" y="883"/>
                  </a:cubicBezTo>
                  <a:lnTo>
                    <a:pt x="1" y="3054"/>
                  </a:lnTo>
                  <a:cubicBezTo>
                    <a:pt x="1" y="3105"/>
                    <a:pt x="39" y="3155"/>
                    <a:pt x="89" y="3155"/>
                  </a:cubicBezTo>
                  <a:lnTo>
                    <a:pt x="468" y="3155"/>
                  </a:lnTo>
                  <a:lnTo>
                    <a:pt x="468" y="5074"/>
                  </a:lnTo>
                  <a:cubicBezTo>
                    <a:pt x="468" y="5099"/>
                    <a:pt x="493" y="5124"/>
                    <a:pt x="519" y="5124"/>
                  </a:cubicBezTo>
                  <a:cubicBezTo>
                    <a:pt x="556" y="5124"/>
                    <a:pt x="581" y="5099"/>
                    <a:pt x="581" y="5074"/>
                  </a:cubicBezTo>
                  <a:lnTo>
                    <a:pt x="581" y="3155"/>
                  </a:lnTo>
                  <a:lnTo>
                    <a:pt x="960" y="3155"/>
                  </a:lnTo>
                  <a:cubicBezTo>
                    <a:pt x="1010" y="3155"/>
                    <a:pt x="1049" y="3105"/>
                    <a:pt x="1049" y="3054"/>
                  </a:cubicBezTo>
                  <a:lnTo>
                    <a:pt x="1049" y="883"/>
                  </a:lnTo>
                  <a:cubicBezTo>
                    <a:pt x="1049" y="833"/>
                    <a:pt x="1010" y="795"/>
                    <a:pt x="960" y="795"/>
                  </a:cubicBezTo>
                  <a:lnTo>
                    <a:pt x="581" y="795"/>
                  </a:lnTo>
                  <a:lnTo>
                    <a:pt x="581" y="50"/>
                  </a:lnTo>
                  <a:cubicBezTo>
                    <a:pt x="581" y="25"/>
                    <a:pt x="556" y="0"/>
                    <a:pt x="519"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9"/>
            <p:cNvSpPr/>
            <p:nvPr/>
          </p:nvSpPr>
          <p:spPr>
            <a:xfrm>
              <a:off x="1673350" y="1758000"/>
              <a:ext cx="26225" cy="97225"/>
            </a:xfrm>
            <a:custGeom>
              <a:rect b="b" l="l" r="r" t="t"/>
              <a:pathLst>
                <a:path extrusionOk="0" h="3889" w="1049">
                  <a:moveTo>
                    <a:pt x="518" y="1"/>
                  </a:moveTo>
                  <a:cubicBezTo>
                    <a:pt x="493" y="1"/>
                    <a:pt x="468" y="26"/>
                    <a:pt x="468" y="63"/>
                  </a:cubicBezTo>
                  <a:lnTo>
                    <a:pt x="468" y="1490"/>
                  </a:lnTo>
                  <a:lnTo>
                    <a:pt x="89" y="1490"/>
                  </a:lnTo>
                  <a:cubicBezTo>
                    <a:pt x="39" y="1490"/>
                    <a:pt x="0" y="1541"/>
                    <a:pt x="0" y="1591"/>
                  </a:cubicBezTo>
                  <a:lnTo>
                    <a:pt x="0" y="2739"/>
                  </a:lnTo>
                  <a:cubicBezTo>
                    <a:pt x="0" y="2790"/>
                    <a:pt x="39" y="2828"/>
                    <a:pt x="89" y="2828"/>
                  </a:cubicBezTo>
                  <a:lnTo>
                    <a:pt x="468" y="2828"/>
                  </a:lnTo>
                  <a:lnTo>
                    <a:pt x="468" y="3838"/>
                  </a:lnTo>
                  <a:cubicBezTo>
                    <a:pt x="468" y="3863"/>
                    <a:pt x="493" y="3888"/>
                    <a:pt x="518" y="3888"/>
                  </a:cubicBezTo>
                  <a:cubicBezTo>
                    <a:pt x="556" y="3888"/>
                    <a:pt x="581" y="3863"/>
                    <a:pt x="581" y="3838"/>
                  </a:cubicBezTo>
                  <a:lnTo>
                    <a:pt x="581" y="2828"/>
                  </a:lnTo>
                  <a:lnTo>
                    <a:pt x="959" y="2828"/>
                  </a:lnTo>
                  <a:cubicBezTo>
                    <a:pt x="1010" y="2828"/>
                    <a:pt x="1048" y="2790"/>
                    <a:pt x="1048" y="2739"/>
                  </a:cubicBezTo>
                  <a:lnTo>
                    <a:pt x="1048" y="1591"/>
                  </a:lnTo>
                  <a:cubicBezTo>
                    <a:pt x="1048" y="1541"/>
                    <a:pt x="1010" y="1490"/>
                    <a:pt x="959" y="1490"/>
                  </a:cubicBezTo>
                  <a:lnTo>
                    <a:pt x="581" y="1490"/>
                  </a:lnTo>
                  <a:lnTo>
                    <a:pt x="581" y="63"/>
                  </a:lnTo>
                  <a:cubicBezTo>
                    <a:pt x="581" y="26"/>
                    <a:pt x="556"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1707125" y="1808500"/>
              <a:ext cx="26200" cy="46725"/>
            </a:xfrm>
            <a:custGeom>
              <a:rect b="b" l="l" r="r" t="t"/>
              <a:pathLst>
                <a:path extrusionOk="0" h="1869" w="1048">
                  <a:moveTo>
                    <a:pt x="517" y="0"/>
                  </a:moveTo>
                  <a:cubicBezTo>
                    <a:pt x="492" y="0"/>
                    <a:pt x="467" y="25"/>
                    <a:pt x="467" y="51"/>
                  </a:cubicBezTo>
                  <a:lnTo>
                    <a:pt x="467" y="253"/>
                  </a:lnTo>
                  <a:lnTo>
                    <a:pt x="88" y="253"/>
                  </a:lnTo>
                  <a:cubicBezTo>
                    <a:pt x="38" y="253"/>
                    <a:pt x="0" y="303"/>
                    <a:pt x="0" y="354"/>
                  </a:cubicBezTo>
                  <a:lnTo>
                    <a:pt x="0" y="946"/>
                  </a:lnTo>
                  <a:cubicBezTo>
                    <a:pt x="0" y="1010"/>
                    <a:pt x="38" y="1047"/>
                    <a:pt x="88" y="1047"/>
                  </a:cubicBezTo>
                  <a:lnTo>
                    <a:pt x="467" y="1047"/>
                  </a:lnTo>
                  <a:lnTo>
                    <a:pt x="467" y="1818"/>
                  </a:lnTo>
                  <a:cubicBezTo>
                    <a:pt x="467" y="1843"/>
                    <a:pt x="492" y="1868"/>
                    <a:pt x="517" y="1868"/>
                  </a:cubicBezTo>
                  <a:cubicBezTo>
                    <a:pt x="556" y="1868"/>
                    <a:pt x="581" y="1843"/>
                    <a:pt x="581" y="1818"/>
                  </a:cubicBezTo>
                  <a:lnTo>
                    <a:pt x="581" y="1047"/>
                  </a:lnTo>
                  <a:lnTo>
                    <a:pt x="959" y="1047"/>
                  </a:lnTo>
                  <a:cubicBezTo>
                    <a:pt x="1010" y="1047"/>
                    <a:pt x="1047" y="1010"/>
                    <a:pt x="1047" y="946"/>
                  </a:cubicBezTo>
                  <a:lnTo>
                    <a:pt x="1047" y="354"/>
                  </a:lnTo>
                  <a:cubicBezTo>
                    <a:pt x="1047" y="303"/>
                    <a:pt x="1010" y="253"/>
                    <a:pt x="959" y="253"/>
                  </a:cubicBezTo>
                  <a:lnTo>
                    <a:pt x="581" y="253"/>
                  </a:lnTo>
                  <a:lnTo>
                    <a:pt x="581" y="51"/>
                  </a:lnTo>
                  <a:cubicBezTo>
                    <a:pt x="581" y="25"/>
                    <a:pt x="556" y="0"/>
                    <a:pt x="517"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9"/>
            <p:cNvSpPr/>
            <p:nvPr/>
          </p:nvSpPr>
          <p:spPr>
            <a:xfrm>
              <a:off x="1824175" y="1738750"/>
              <a:ext cx="26225" cy="116475"/>
            </a:xfrm>
            <a:custGeom>
              <a:rect b="b" l="l" r="r" t="t"/>
              <a:pathLst>
                <a:path extrusionOk="0" h="4659" w="1049">
                  <a:moveTo>
                    <a:pt x="518" y="0"/>
                  </a:moveTo>
                  <a:cubicBezTo>
                    <a:pt x="493" y="0"/>
                    <a:pt x="468" y="26"/>
                    <a:pt x="468" y="51"/>
                  </a:cubicBezTo>
                  <a:lnTo>
                    <a:pt x="468" y="1237"/>
                  </a:lnTo>
                  <a:lnTo>
                    <a:pt x="89" y="1237"/>
                  </a:lnTo>
                  <a:cubicBezTo>
                    <a:pt x="38" y="1237"/>
                    <a:pt x="0" y="1288"/>
                    <a:pt x="0" y="1338"/>
                  </a:cubicBezTo>
                  <a:lnTo>
                    <a:pt x="0" y="2942"/>
                  </a:lnTo>
                  <a:cubicBezTo>
                    <a:pt x="0" y="3004"/>
                    <a:pt x="38" y="3043"/>
                    <a:pt x="89" y="3043"/>
                  </a:cubicBezTo>
                  <a:lnTo>
                    <a:pt x="468" y="3043"/>
                  </a:lnTo>
                  <a:lnTo>
                    <a:pt x="468" y="4608"/>
                  </a:lnTo>
                  <a:cubicBezTo>
                    <a:pt x="468" y="4633"/>
                    <a:pt x="493" y="4658"/>
                    <a:pt x="518" y="4658"/>
                  </a:cubicBezTo>
                  <a:cubicBezTo>
                    <a:pt x="555" y="4658"/>
                    <a:pt x="581" y="4633"/>
                    <a:pt x="581" y="4608"/>
                  </a:cubicBezTo>
                  <a:lnTo>
                    <a:pt x="581" y="3043"/>
                  </a:lnTo>
                  <a:lnTo>
                    <a:pt x="959" y="3043"/>
                  </a:lnTo>
                  <a:cubicBezTo>
                    <a:pt x="1010" y="3043"/>
                    <a:pt x="1048" y="3004"/>
                    <a:pt x="1048" y="2942"/>
                  </a:cubicBezTo>
                  <a:lnTo>
                    <a:pt x="1048" y="1338"/>
                  </a:lnTo>
                  <a:cubicBezTo>
                    <a:pt x="1048" y="1288"/>
                    <a:pt x="1010" y="1237"/>
                    <a:pt x="959" y="1237"/>
                  </a:cubicBezTo>
                  <a:lnTo>
                    <a:pt x="581" y="1237"/>
                  </a:lnTo>
                  <a:lnTo>
                    <a:pt x="581" y="51"/>
                  </a:lnTo>
                  <a:cubicBezTo>
                    <a:pt x="581" y="26"/>
                    <a:pt x="555"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p:nvPr/>
          </p:nvSpPr>
          <p:spPr>
            <a:xfrm>
              <a:off x="1862350" y="1781650"/>
              <a:ext cx="26200" cy="73575"/>
            </a:xfrm>
            <a:custGeom>
              <a:rect b="b" l="l" r="r" t="t"/>
              <a:pathLst>
                <a:path extrusionOk="0" h="2943" w="1048">
                  <a:moveTo>
                    <a:pt x="531" y="1"/>
                  </a:moveTo>
                  <a:cubicBezTo>
                    <a:pt x="492" y="1"/>
                    <a:pt x="467" y="26"/>
                    <a:pt x="467" y="65"/>
                  </a:cubicBezTo>
                  <a:lnTo>
                    <a:pt x="467" y="872"/>
                  </a:lnTo>
                  <a:lnTo>
                    <a:pt x="102" y="872"/>
                  </a:lnTo>
                  <a:cubicBezTo>
                    <a:pt x="38" y="872"/>
                    <a:pt x="1" y="910"/>
                    <a:pt x="1" y="960"/>
                  </a:cubicBezTo>
                  <a:lnTo>
                    <a:pt x="1" y="2020"/>
                  </a:lnTo>
                  <a:cubicBezTo>
                    <a:pt x="1" y="2084"/>
                    <a:pt x="38" y="2121"/>
                    <a:pt x="102" y="2121"/>
                  </a:cubicBezTo>
                  <a:lnTo>
                    <a:pt x="467" y="2121"/>
                  </a:lnTo>
                  <a:lnTo>
                    <a:pt x="467" y="2892"/>
                  </a:lnTo>
                  <a:cubicBezTo>
                    <a:pt x="467" y="2917"/>
                    <a:pt x="492" y="2942"/>
                    <a:pt x="531" y="2942"/>
                  </a:cubicBezTo>
                  <a:cubicBezTo>
                    <a:pt x="556" y="2942"/>
                    <a:pt x="581" y="2917"/>
                    <a:pt x="581" y="2892"/>
                  </a:cubicBezTo>
                  <a:lnTo>
                    <a:pt x="581" y="2121"/>
                  </a:lnTo>
                  <a:lnTo>
                    <a:pt x="960" y="2121"/>
                  </a:lnTo>
                  <a:cubicBezTo>
                    <a:pt x="1010" y="2121"/>
                    <a:pt x="1048" y="2084"/>
                    <a:pt x="1048" y="2020"/>
                  </a:cubicBezTo>
                  <a:lnTo>
                    <a:pt x="1048" y="960"/>
                  </a:lnTo>
                  <a:cubicBezTo>
                    <a:pt x="1048" y="910"/>
                    <a:pt x="1010" y="872"/>
                    <a:pt x="960" y="872"/>
                  </a:cubicBezTo>
                  <a:lnTo>
                    <a:pt x="581" y="872"/>
                  </a:lnTo>
                  <a:lnTo>
                    <a:pt x="581" y="65"/>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9"/>
            <p:cNvSpPr/>
            <p:nvPr/>
          </p:nvSpPr>
          <p:spPr>
            <a:xfrm>
              <a:off x="1902425" y="1715400"/>
              <a:ext cx="26225" cy="139825"/>
            </a:xfrm>
            <a:custGeom>
              <a:rect b="b" l="l" r="r" t="t"/>
              <a:pathLst>
                <a:path extrusionOk="0" h="5593" w="1049">
                  <a:moveTo>
                    <a:pt x="518" y="1"/>
                  </a:moveTo>
                  <a:cubicBezTo>
                    <a:pt x="493" y="1"/>
                    <a:pt x="468" y="26"/>
                    <a:pt x="468" y="51"/>
                  </a:cubicBezTo>
                  <a:lnTo>
                    <a:pt x="468" y="1540"/>
                  </a:lnTo>
                  <a:lnTo>
                    <a:pt x="89" y="1540"/>
                  </a:lnTo>
                  <a:cubicBezTo>
                    <a:pt x="38" y="1540"/>
                    <a:pt x="0" y="1579"/>
                    <a:pt x="0" y="1629"/>
                  </a:cubicBezTo>
                  <a:lnTo>
                    <a:pt x="0" y="4670"/>
                  </a:lnTo>
                  <a:cubicBezTo>
                    <a:pt x="0" y="4734"/>
                    <a:pt x="38" y="4771"/>
                    <a:pt x="89" y="4771"/>
                  </a:cubicBezTo>
                  <a:lnTo>
                    <a:pt x="468" y="4771"/>
                  </a:lnTo>
                  <a:lnTo>
                    <a:pt x="468" y="5542"/>
                  </a:lnTo>
                  <a:cubicBezTo>
                    <a:pt x="468" y="5567"/>
                    <a:pt x="493" y="5592"/>
                    <a:pt x="518" y="5592"/>
                  </a:cubicBezTo>
                  <a:cubicBezTo>
                    <a:pt x="555" y="5592"/>
                    <a:pt x="581" y="5567"/>
                    <a:pt x="581" y="5542"/>
                  </a:cubicBezTo>
                  <a:lnTo>
                    <a:pt x="581" y="4771"/>
                  </a:lnTo>
                  <a:lnTo>
                    <a:pt x="959" y="4771"/>
                  </a:lnTo>
                  <a:cubicBezTo>
                    <a:pt x="1010" y="4771"/>
                    <a:pt x="1048" y="4734"/>
                    <a:pt x="1048" y="4670"/>
                  </a:cubicBezTo>
                  <a:lnTo>
                    <a:pt x="1048" y="1629"/>
                  </a:lnTo>
                  <a:cubicBezTo>
                    <a:pt x="1048" y="1579"/>
                    <a:pt x="1010" y="1540"/>
                    <a:pt x="959" y="1540"/>
                  </a:cubicBezTo>
                  <a:lnTo>
                    <a:pt x="581" y="1540"/>
                  </a:lnTo>
                  <a:lnTo>
                    <a:pt x="581" y="51"/>
                  </a:lnTo>
                  <a:cubicBezTo>
                    <a:pt x="581" y="26"/>
                    <a:pt x="555"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9"/>
            <p:cNvSpPr/>
            <p:nvPr/>
          </p:nvSpPr>
          <p:spPr>
            <a:xfrm>
              <a:off x="1976575" y="1616025"/>
              <a:ext cx="26525" cy="239200"/>
            </a:xfrm>
            <a:custGeom>
              <a:rect b="b" l="l" r="r" t="t"/>
              <a:pathLst>
                <a:path extrusionOk="0" h="9568" w="1061">
                  <a:moveTo>
                    <a:pt x="531" y="0"/>
                  </a:moveTo>
                  <a:cubicBezTo>
                    <a:pt x="505" y="0"/>
                    <a:pt x="467" y="26"/>
                    <a:pt x="467" y="51"/>
                  </a:cubicBezTo>
                  <a:lnTo>
                    <a:pt x="467" y="2209"/>
                  </a:lnTo>
                  <a:lnTo>
                    <a:pt x="102" y="2209"/>
                  </a:lnTo>
                  <a:cubicBezTo>
                    <a:pt x="51" y="2209"/>
                    <a:pt x="1" y="2259"/>
                    <a:pt x="1" y="2310"/>
                  </a:cubicBezTo>
                  <a:lnTo>
                    <a:pt x="1" y="8645"/>
                  </a:lnTo>
                  <a:cubicBezTo>
                    <a:pt x="1" y="8709"/>
                    <a:pt x="51" y="8746"/>
                    <a:pt x="102" y="8746"/>
                  </a:cubicBezTo>
                  <a:lnTo>
                    <a:pt x="467" y="8746"/>
                  </a:lnTo>
                  <a:lnTo>
                    <a:pt x="467" y="9517"/>
                  </a:lnTo>
                  <a:cubicBezTo>
                    <a:pt x="467" y="9542"/>
                    <a:pt x="505" y="9567"/>
                    <a:pt x="531" y="9567"/>
                  </a:cubicBezTo>
                  <a:cubicBezTo>
                    <a:pt x="568" y="9567"/>
                    <a:pt x="593" y="9542"/>
                    <a:pt x="593" y="9517"/>
                  </a:cubicBezTo>
                  <a:lnTo>
                    <a:pt x="593" y="8746"/>
                  </a:lnTo>
                  <a:lnTo>
                    <a:pt x="960" y="8746"/>
                  </a:lnTo>
                  <a:cubicBezTo>
                    <a:pt x="1010" y="8746"/>
                    <a:pt x="1061" y="8709"/>
                    <a:pt x="1061" y="8645"/>
                  </a:cubicBezTo>
                  <a:lnTo>
                    <a:pt x="1061" y="2310"/>
                  </a:lnTo>
                  <a:cubicBezTo>
                    <a:pt x="1061" y="2259"/>
                    <a:pt x="1010" y="2209"/>
                    <a:pt x="960" y="2209"/>
                  </a:cubicBezTo>
                  <a:lnTo>
                    <a:pt x="593" y="2209"/>
                  </a:lnTo>
                  <a:lnTo>
                    <a:pt x="593" y="51"/>
                  </a:lnTo>
                  <a:cubicBezTo>
                    <a:pt x="593" y="26"/>
                    <a:pt x="568"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2168725" y="1794925"/>
              <a:ext cx="26525" cy="60300"/>
            </a:xfrm>
            <a:custGeom>
              <a:rect b="b" l="l" r="r" t="t"/>
              <a:pathLst>
                <a:path extrusionOk="0" h="2412" w="1061">
                  <a:moveTo>
                    <a:pt x="530" y="0"/>
                  </a:moveTo>
                  <a:cubicBezTo>
                    <a:pt x="493" y="0"/>
                    <a:pt x="468" y="25"/>
                    <a:pt x="468" y="51"/>
                  </a:cubicBezTo>
                  <a:lnTo>
                    <a:pt x="468" y="518"/>
                  </a:lnTo>
                  <a:lnTo>
                    <a:pt x="101" y="518"/>
                  </a:lnTo>
                  <a:cubicBezTo>
                    <a:pt x="51" y="518"/>
                    <a:pt x="0" y="555"/>
                    <a:pt x="0" y="606"/>
                  </a:cubicBezTo>
                  <a:lnTo>
                    <a:pt x="0" y="1489"/>
                  </a:lnTo>
                  <a:cubicBezTo>
                    <a:pt x="0" y="1553"/>
                    <a:pt x="51" y="1590"/>
                    <a:pt x="101" y="1590"/>
                  </a:cubicBezTo>
                  <a:lnTo>
                    <a:pt x="468" y="1590"/>
                  </a:lnTo>
                  <a:lnTo>
                    <a:pt x="468" y="2361"/>
                  </a:lnTo>
                  <a:cubicBezTo>
                    <a:pt x="468" y="2386"/>
                    <a:pt x="493" y="2411"/>
                    <a:pt x="530" y="2411"/>
                  </a:cubicBezTo>
                  <a:cubicBezTo>
                    <a:pt x="569" y="2411"/>
                    <a:pt x="594" y="2386"/>
                    <a:pt x="594" y="2361"/>
                  </a:cubicBezTo>
                  <a:lnTo>
                    <a:pt x="594" y="1590"/>
                  </a:lnTo>
                  <a:lnTo>
                    <a:pt x="959" y="1590"/>
                  </a:lnTo>
                  <a:cubicBezTo>
                    <a:pt x="1010" y="1590"/>
                    <a:pt x="1060" y="1553"/>
                    <a:pt x="1060" y="1489"/>
                  </a:cubicBezTo>
                  <a:lnTo>
                    <a:pt x="1060" y="606"/>
                  </a:lnTo>
                  <a:cubicBezTo>
                    <a:pt x="1060" y="555"/>
                    <a:pt x="1010" y="518"/>
                    <a:pt x="959" y="518"/>
                  </a:cubicBezTo>
                  <a:lnTo>
                    <a:pt x="594" y="518"/>
                  </a:lnTo>
                  <a:lnTo>
                    <a:pt x="594" y="51"/>
                  </a:lnTo>
                  <a:cubicBezTo>
                    <a:pt x="594" y="25"/>
                    <a:pt x="569" y="0"/>
                    <a:pt x="530"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9"/>
            <p:cNvSpPr/>
            <p:nvPr/>
          </p:nvSpPr>
          <p:spPr>
            <a:xfrm>
              <a:off x="2287050" y="1779475"/>
              <a:ext cx="26200" cy="75750"/>
            </a:xfrm>
            <a:custGeom>
              <a:rect b="b" l="l" r="r" t="t"/>
              <a:pathLst>
                <a:path extrusionOk="0" h="3030" w="1048">
                  <a:moveTo>
                    <a:pt x="518" y="0"/>
                  </a:moveTo>
                  <a:cubicBezTo>
                    <a:pt x="492" y="0"/>
                    <a:pt x="467" y="25"/>
                    <a:pt x="467" y="51"/>
                  </a:cubicBezTo>
                  <a:lnTo>
                    <a:pt x="467" y="618"/>
                  </a:lnTo>
                  <a:lnTo>
                    <a:pt x="88" y="618"/>
                  </a:lnTo>
                  <a:cubicBezTo>
                    <a:pt x="38" y="618"/>
                    <a:pt x="1" y="669"/>
                    <a:pt x="1" y="719"/>
                  </a:cubicBezTo>
                  <a:lnTo>
                    <a:pt x="1" y="1616"/>
                  </a:lnTo>
                  <a:cubicBezTo>
                    <a:pt x="1" y="1666"/>
                    <a:pt x="38" y="1703"/>
                    <a:pt x="88" y="1703"/>
                  </a:cubicBezTo>
                  <a:lnTo>
                    <a:pt x="467" y="1703"/>
                  </a:lnTo>
                  <a:lnTo>
                    <a:pt x="467" y="2979"/>
                  </a:lnTo>
                  <a:cubicBezTo>
                    <a:pt x="467" y="3004"/>
                    <a:pt x="492" y="3029"/>
                    <a:pt x="518" y="3029"/>
                  </a:cubicBezTo>
                  <a:cubicBezTo>
                    <a:pt x="556" y="3029"/>
                    <a:pt x="581" y="3004"/>
                    <a:pt x="581" y="2979"/>
                  </a:cubicBezTo>
                  <a:lnTo>
                    <a:pt x="581" y="1703"/>
                  </a:lnTo>
                  <a:lnTo>
                    <a:pt x="960" y="1703"/>
                  </a:lnTo>
                  <a:cubicBezTo>
                    <a:pt x="1010" y="1703"/>
                    <a:pt x="1048" y="1666"/>
                    <a:pt x="1048" y="1616"/>
                  </a:cubicBezTo>
                  <a:lnTo>
                    <a:pt x="1048" y="719"/>
                  </a:lnTo>
                  <a:cubicBezTo>
                    <a:pt x="1048" y="669"/>
                    <a:pt x="1010" y="618"/>
                    <a:pt x="960" y="618"/>
                  </a:cubicBezTo>
                  <a:lnTo>
                    <a:pt x="581" y="618"/>
                  </a:lnTo>
                  <a:lnTo>
                    <a:pt x="581" y="51"/>
                  </a:lnTo>
                  <a:cubicBezTo>
                    <a:pt x="581" y="25"/>
                    <a:pt x="556"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9"/>
            <p:cNvSpPr/>
            <p:nvPr/>
          </p:nvSpPr>
          <p:spPr>
            <a:xfrm>
              <a:off x="2398425" y="1797125"/>
              <a:ext cx="26525" cy="58100"/>
            </a:xfrm>
            <a:custGeom>
              <a:rect b="b" l="l" r="r" t="t"/>
              <a:pathLst>
                <a:path extrusionOk="0" h="2324" w="1061">
                  <a:moveTo>
                    <a:pt x="530" y="1"/>
                  </a:moveTo>
                  <a:cubicBezTo>
                    <a:pt x="493" y="1"/>
                    <a:pt x="468" y="26"/>
                    <a:pt x="468" y="63"/>
                  </a:cubicBezTo>
                  <a:lnTo>
                    <a:pt x="468" y="922"/>
                  </a:lnTo>
                  <a:lnTo>
                    <a:pt x="101" y="922"/>
                  </a:lnTo>
                  <a:cubicBezTo>
                    <a:pt x="51" y="922"/>
                    <a:pt x="0" y="960"/>
                    <a:pt x="0" y="1011"/>
                  </a:cubicBezTo>
                  <a:lnTo>
                    <a:pt x="0" y="1401"/>
                  </a:lnTo>
                  <a:cubicBezTo>
                    <a:pt x="0" y="1465"/>
                    <a:pt x="51" y="1502"/>
                    <a:pt x="101" y="1502"/>
                  </a:cubicBezTo>
                  <a:lnTo>
                    <a:pt x="468" y="1502"/>
                  </a:lnTo>
                  <a:lnTo>
                    <a:pt x="468" y="2273"/>
                  </a:lnTo>
                  <a:cubicBezTo>
                    <a:pt x="468" y="2298"/>
                    <a:pt x="493" y="2323"/>
                    <a:pt x="530" y="2323"/>
                  </a:cubicBezTo>
                  <a:cubicBezTo>
                    <a:pt x="569" y="2323"/>
                    <a:pt x="594" y="2298"/>
                    <a:pt x="594" y="2273"/>
                  </a:cubicBezTo>
                  <a:lnTo>
                    <a:pt x="594" y="1502"/>
                  </a:lnTo>
                  <a:lnTo>
                    <a:pt x="959" y="1502"/>
                  </a:lnTo>
                  <a:cubicBezTo>
                    <a:pt x="1010" y="1502"/>
                    <a:pt x="1060" y="1465"/>
                    <a:pt x="1060" y="1401"/>
                  </a:cubicBezTo>
                  <a:lnTo>
                    <a:pt x="1060" y="1011"/>
                  </a:lnTo>
                  <a:cubicBezTo>
                    <a:pt x="1060" y="960"/>
                    <a:pt x="1010" y="922"/>
                    <a:pt x="959" y="922"/>
                  </a:cubicBezTo>
                  <a:lnTo>
                    <a:pt x="594" y="922"/>
                  </a:lnTo>
                  <a:lnTo>
                    <a:pt x="594" y="63"/>
                  </a:lnTo>
                  <a:cubicBezTo>
                    <a:pt x="594" y="26"/>
                    <a:pt x="569"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p:nvPr/>
          </p:nvSpPr>
          <p:spPr>
            <a:xfrm>
              <a:off x="2436275" y="1753600"/>
              <a:ext cx="26225" cy="101625"/>
            </a:xfrm>
            <a:custGeom>
              <a:rect b="b" l="l" r="r" t="t"/>
              <a:pathLst>
                <a:path extrusionOk="0" h="4065" w="1049">
                  <a:moveTo>
                    <a:pt x="531" y="0"/>
                  </a:moveTo>
                  <a:cubicBezTo>
                    <a:pt x="494" y="0"/>
                    <a:pt x="468" y="25"/>
                    <a:pt x="468" y="63"/>
                  </a:cubicBezTo>
                  <a:lnTo>
                    <a:pt x="468" y="845"/>
                  </a:lnTo>
                  <a:lnTo>
                    <a:pt x="90" y="845"/>
                  </a:lnTo>
                  <a:cubicBezTo>
                    <a:pt x="39" y="845"/>
                    <a:pt x="1" y="884"/>
                    <a:pt x="1" y="934"/>
                  </a:cubicBezTo>
                  <a:lnTo>
                    <a:pt x="1" y="2146"/>
                  </a:lnTo>
                  <a:cubicBezTo>
                    <a:pt x="1" y="2196"/>
                    <a:pt x="39" y="2234"/>
                    <a:pt x="90" y="2234"/>
                  </a:cubicBezTo>
                  <a:lnTo>
                    <a:pt x="468" y="2234"/>
                  </a:lnTo>
                  <a:lnTo>
                    <a:pt x="468" y="4014"/>
                  </a:lnTo>
                  <a:cubicBezTo>
                    <a:pt x="468" y="4039"/>
                    <a:pt x="494" y="4064"/>
                    <a:pt x="531" y="4064"/>
                  </a:cubicBezTo>
                  <a:cubicBezTo>
                    <a:pt x="556" y="4064"/>
                    <a:pt x="581" y="4039"/>
                    <a:pt x="581" y="4014"/>
                  </a:cubicBezTo>
                  <a:lnTo>
                    <a:pt x="581" y="2234"/>
                  </a:lnTo>
                  <a:lnTo>
                    <a:pt x="960" y="2234"/>
                  </a:lnTo>
                  <a:cubicBezTo>
                    <a:pt x="1010" y="2234"/>
                    <a:pt x="1049" y="2196"/>
                    <a:pt x="1049" y="2146"/>
                  </a:cubicBezTo>
                  <a:lnTo>
                    <a:pt x="1049" y="934"/>
                  </a:lnTo>
                  <a:cubicBezTo>
                    <a:pt x="1049" y="884"/>
                    <a:pt x="1010" y="845"/>
                    <a:pt x="960" y="845"/>
                  </a:cubicBezTo>
                  <a:lnTo>
                    <a:pt x="581" y="845"/>
                  </a:lnTo>
                  <a:lnTo>
                    <a:pt x="581" y="63"/>
                  </a:lnTo>
                  <a:cubicBezTo>
                    <a:pt x="581" y="25"/>
                    <a:pt x="556"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9"/>
            <p:cNvSpPr/>
            <p:nvPr/>
          </p:nvSpPr>
          <p:spPr>
            <a:xfrm>
              <a:off x="2477300" y="1757050"/>
              <a:ext cx="26225" cy="98175"/>
            </a:xfrm>
            <a:custGeom>
              <a:rect b="b" l="l" r="r" t="t"/>
              <a:pathLst>
                <a:path extrusionOk="0" h="3927" w="1049">
                  <a:moveTo>
                    <a:pt x="531" y="0"/>
                  </a:moveTo>
                  <a:cubicBezTo>
                    <a:pt x="493" y="0"/>
                    <a:pt x="468" y="26"/>
                    <a:pt x="468" y="64"/>
                  </a:cubicBezTo>
                  <a:lnTo>
                    <a:pt x="468" y="228"/>
                  </a:lnTo>
                  <a:lnTo>
                    <a:pt x="89" y="228"/>
                  </a:lnTo>
                  <a:cubicBezTo>
                    <a:pt x="39" y="228"/>
                    <a:pt x="1" y="266"/>
                    <a:pt x="1" y="317"/>
                  </a:cubicBezTo>
                  <a:lnTo>
                    <a:pt x="1" y="1377"/>
                  </a:lnTo>
                  <a:cubicBezTo>
                    <a:pt x="1" y="1439"/>
                    <a:pt x="39" y="1478"/>
                    <a:pt x="89" y="1478"/>
                  </a:cubicBezTo>
                  <a:lnTo>
                    <a:pt x="468" y="1478"/>
                  </a:lnTo>
                  <a:lnTo>
                    <a:pt x="468" y="3876"/>
                  </a:lnTo>
                  <a:cubicBezTo>
                    <a:pt x="468" y="3901"/>
                    <a:pt x="493" y="3926"/>
                    <a:pt x="531" y="3926"/>
                  </a:cubicBezTo>
                  <a:cubicBezTo>
                    <a:pt x="556" y="3926"/>
                    <a:pt x="581" y="3901"/>
                    <a:pt x="581" y="3876"/>
                  </a:cubicBezTo>
                  <a:lnTo>
                    <a:pt x="581" y="1478"/>
                  </a:lnTo>
                  <a:lnTo>
                    <a:pt x="960" y="1478"/>
                  </a:lnTo>
                  <a:cubicBezTo>
                    <a:pt x="1010" y="1478"/>
                    <a:pt x="1049" y="1439"/>
                    <a:pt x="1049" y="1377"/>
                  </a:cubicBezTo>
                  <a:lnTo>
                    <a:pt x="1049" y="317"/>
                  </a:lnTo>
                  <a:cubicBezTo>
                    <a:pt x="1049" y="266"/>
                    <a:pt x="1010" y="228"/>
                    <a:pt x="960" y="228"/>
                  </a:cubicBezTo>
                  <a:lnTo>
                    <a:pt x="581" y="228"/>
                  </a:lnTo>
                  <a:lnTo>
                    <a:pt x="581" y="64"/>
                  </a:lnTo>
                  <a:cubicBezTo>
                    <a:pt x="581" y="26"/>
                    <a:pt x="556"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9"/>
            <p:cNvSpPr/>
            <p:nvPr/>
          </p:nvSpPr>
          <p:spPr>
            <a:xfrm>
              <a:off x="2511700" y="1746025"/>
              <a:ext cx="26200" cy="109200"/>
            </a:xfrm>
            <a:custGeom>
              <a:rect b="b" l="l" r="r" t="t"/>
              <a:pathLst>
                <a:path extrusionOk="0" h="4368" w="1048">
                  <a:moveTo>
                    <a:pt x="531" y="0"/>
                  </a:moveTo>
                  <a:cubicBezTo>
                    <a:pt x="492" y="0"/>
                    <a:pt x="467" y="26"/>
                    <a:pt x="467" y="63"/>
                  </a:cubicBezTo>
                  <a:lnTo>
                    <a:pt x="467" y="643"/>
                  </a:lnTo>
                  <a:lnTo>
                    <a:pt x="102" y="643"/>
                  </a:lnTo>
                  <a:cubicBezTo>
                    <a:pt x="51" y="643"/>
                    <a:pt x="1" y="682"/>
                    <a:pt x="1" y="732"/>
                  </a:cubicBezTo>
                  <a:lnTo>
                    <a:pt x="1" y="1830"/>
                  </a:lnTo>
                  <a:cubicBezTo>
                    <a:pt x="1" y="1880"/>
                    <a:pt x="51" y="1931"/>
                    <a:pt x="102" y="1931"/>
                  </a:cubicBezTo>
                  <a:lnTo>
                    <a:pt x="467" y="1931"/>
                  </a:lnTo>
                  <a:lnTo>
                    <a:pt x="467" y="4317"/>
                  </a:lnTo>
                  <a:cubicBezTo>
                    <a:pt x="467" y="4342"/>
                    <a:pt x="492" y="4367"/>
                    <a:pt x="531" y="4367"/>
                  </a:cubicBezTo>
                  <a:cubicBezTo>
                    <a:pt x="556" y="4367"/>
                    <a:pt x="581" y="4342"/>
                    <a:pt x="581" y="4317"/>
                  </a:cubicBezTo>
                  <a:lnTo>
                    <a:pt x="581" y="1931"/>
                  </a:lnTo>
                  <a:lnTo>
                    <a:pt x="960" y="1931"/>
                  </a:lnTo>
                  <a:cubicBezTo>
                    <a:pt x="1010" y="1931"/>
                    <a:pt x="1048" y="1880"/>
                    <a:pt x="1048" y="1830"/>
                  </a:cubicBezTo>
                  <a:lnTo>
                    <a:pt x="1048" y="732"/>
                  </a:lnTo>
                  <a:cubicBezTo>
                    <a:pt x="1048" y="682"/>
                    <a:pt x="1010" y="643"/>
                    <a:pt x="960" y="643"/>
                  </a:cubicBezTo>
                  <a:lnTo>
                    <a:pt x="581" y="643"/>
                  </a:lnTo>
                  <a:lnTo>
                    <a:pt x="581" y="63"/>
                  </a:lnTo>
                  <a:cubicBezTo>
                    <a:pt x="581" y="26"/>
                    <a:pt x="556"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9"/>
            <p:cNvSpPr/>
            <p:nvPr/>
          </p:nvSpPr>
          <p:spPr>
            <a:xfrm>
              <a:off x="2551775" y="1755150"/>
              <a:ext cx="26225" cy="100075"/>
            </a:xfrm>
            <a:custGeom>
              <a:rect b="b" l="l" r="r" t="t"/>
              <a:pathLst>
                <a:path extrusionOk="0" h="4003" w="1049">
                  <a:moveTo>
                    <a:pt x="518" y="1"/>
                  </a:moveTo>
                  <a:cubicBezTo>
                    <a:pt x="493" y="1"/>
                    <a:pt x="468" y="26"/>
                    <a:pt x="468" y="64"/>
                  </a:cubicBezTo>
                  <a:lnTo>
                    <a:pt x="468" y="1692"/>
                  </a:lnTo>
                  <a:lnTo>
                    <a:pt x="89" y="1692"/>
                  </a:lnTo>
                  <a:cubicBezTo>
                    <a:pt x="38" y="1692"/>
                    <a:pt x="0" y="1730"/>
                    <a:pt x="0" y="1781"/>
                  </a:cubicBezTo>
                  <a:lnTo>
                    <a:pt x="0" y="3080"/>
                  </a:lnTo>
                  <a:cubicBezTo>
                    <a:pt x="0" y="3144"/>
                    <a:pt x="38" y="3181"/>
                    <a:pt x="89" y="3181"/>
                  </a:cubicBezTo>
                  <a:lnTo>
                    <a:pt x="468" y="3181"/>
                  </a:lnTo>
                  <a:lnTo>
                    <a:pt x="468" y="3952"/>
                  </a:lnTo>
                  <a:cubicBezTo>
                    <a:pt x="468" y="3977"/>
                    <a:pt x="493" y="4002"/>
                    <a:pt x="518" y="4002"/>
                  </a:cubicBezTo>
                  <a:cubicBezTo>
                    <a:pt x="555" y="4002"/>
                    <a:pt x="581" y="3977"/>
                    <a:pt x="581" y="3952"/>
                  </a:cubicBezTo>
                  <a:lnTo>
                    <a:pt x="581" y="3181"/>
                  </a:lnTo>
                  <a:lnTo>
                    <a:pt x="959" y="3181"/>
                  </a:lnTo>
                  <a:cubicBezTo>
                    <a:pt x="1010" y="3181"/>
                    <a:pt x="1048" y="3144"/>
                    <a:pt x="1048" y="3080"/>
                  </a:cubicBezTo>
                  <a:lnTo>
                    <a:pt x="1048" y="1781"/>
                  </a:lnTo>
                  <a:cubicBezTo>
                    <a:pt x="1048" y="1730"/>
                    <a:pt x="1010" y="1692"/>
                    <a:pt x="959" y="1692"/>
                  </a:cubicBezTo>
                  <a:lnTo>
                    <a:pt x="581" y="1692"/>
                  </a:lnTo>
                  <a:lnTo>
                    <a:pt x="581" y="64"/>
                  </a:lnTo>
                  <a:cubicBezTo>
                    <a:pt x="581" y="26"/>
                    <a:pt x="555"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0"/>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675" name="Google Shape;675;p50"/>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676" name="Google Shape;676;p50"/>
          <p:cNvPicPr preferRelativeResize="0"/>
          <p:nvPr>
            <p:ph idx="3" type="pic"/>
          </p:nvPr>
        </p:nvPicPr>
        <p:blipFill rotWithShape="1">
          <a:blip r:embed="rId3">
            <a:alphaModFix/>
          </a:blip>
          <a:srcRect b="0" l="11879" r="11871" t="0"/>
          <a:stretch/>
        </p:blipFill>
        <p:spPr>
          <a:xfrm>
            <a:off x="4480775" y="539500"/>
            <a:ext cx="3950251" cy="2914250"/>
          </a:xfrm>
          <a:prstGeom prst="rect">
            <a:avLst/>
          </a:prstGeom>
        </p:spPr>
      </p:pic>
      <p:grpSp>
        <p:nvGrpSpPr>
          <p:cNvPr id="677" name="Google Shape;677;p50"/>
          <p:cNvGrpSpPr/>
          <p:nvPr/>
        </p:nvGrpSpPr>
        <p:grpSpPr>
          <a:xfrm>
            <a:off x="291401" y="76653"/>
            <a:ext cx="1202212" cy="1920269"/>
            <a:chOff x="11013135" y="64478"/>
            <a:chExt cx="1202212" cy="1920269"/>
          </a:xfrm>
        </p:grpSpPr>
        <p:sp>
          <p:nvSpPr>
            <p:cNvPr id="678" name="Google Shape;678;p50"/>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0"/>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0"/>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0"/>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0"/>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0"/>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0"/>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0"/>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0"/>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0"/>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0"/>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0"/>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0"/>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0"/>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Window Split</a:t>
            </a:r>
            <a:endParaRPr/>
          </a:p>
        </p:txBody>
      </p:sp>
      <p:sp>
        <p:nvSpPr>
          <p:cNvPr id="699" name="Google Shape;699;p51"/>
          <p:cNvSpPr txBox="1"/>
          <p:nvPr/>
        </p:nvSpPr>
        <p:spPr>
          <a:xfrm>
            <a:off x="720000" y="1273600"/>
            <a:ext cx="3975900" cy="954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help capture the temporal patterns in the dataset.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allows the model to learn from past observations to predict future values. </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p:txBody>
      </p:sp>
      <p:pic>
        <p:nvPicPr>
          <p:cNvPr id="700" name="Google Shape;700;p51"/>
          <p:cNvPicPr preferRelativeResize="0"/>
          <p:nvPr/>
        </p:nvPicPr>
        <p:blipFill>
          <a:blip r:embed="rId3">
            <a:alphaModFix/>
          </a:blip>
          <a:stretch>
            <a:fillRect/>
          </a:stretch>
        </p:blipFill>
        <p:spPr>
          <a:xfrm>
            <a:off x="4783075" y="1430525"/>
            <a:ext cx="4097450" cy="783850"/>
          </a:xfrm>
          <a:prstGeom prst="rect">
            <a:avLst/>
          </a:prstGeom>
          <a:noFill/>
          <a:ln>
            <a:noFill/>
          </a:ln>
        </p:spPr>
      </p:pic>
      <p:sp>
        <p:nvSpPr>
          <p:cNvPr id="701" name="Google Shape;701;p51"/>
          <p:cNvSpPr txBox="1"/>
          <p:nvPr>
            <p:ph type="title"/>
          </p:nvPr>
        </p:nvSpPr>
        <p:spPr>
          <a:xfrm>
            <a:off x="720000" y="2396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Set Creation</a:t>
            </a:r>
            <a:endParaRPr/>
          </a:p>
        </p:txBody>
      </p:sp>
      <p:pic>
        <p:nvPicPr>
          <p:cNvPr id="702" name="Google Shape;702;p51"/>
          <p:cNvPicPr preferRelativeResize="0"/>
          <p:nvPr/>
        </p:nvPicPr>
        <p:blipFill>
          <a:blip r:embed="rId4">
            <a:alphaModFix/>
          </a:blip>
          <a:stretch>
            <a:fillRect/>
          </a:stretch>
        </p:blipFill>
        <p:spPr>
          <a:xfrm>
            <a:off x="5127675" y="3150375"/>
            <a:ext cx="3752850" cy="1276350"/>
          </a:xfrm>
          <a:prstGeom prst="rect">
            <a:avLst/>
          </a:prstGeom>
          <a:noFill/>
          <a:ln>
            <a:noFill/>
          </a:ln>
        </p:spPr>
      </p:pic>
      <p:sp>
        <p:nvSpPr>
          <p:cNvPr id="703" name="Google Shape;703;p51"/>
          <p:cNvSpPr txBox="1"/>
          <p:nvPr/>
        </p:nvSpPr>
        <p:spPr>
          <a:xfrm>
            <a:off x="720000" y="3239375"/>
            <a:ext cx="39759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70% of the dataset would be used for training</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15% would be used for testing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15% would be used for validation</a:t>
            </a:r>
            <a:endParaRPr sz="1000">
              <a:solidFill>
                <a:schemeClr val="dk1"/>
              </a:solidFill>
              <a:latin typeface="Albert Sans"/>
              <a:ea typeface="Albert Sans"/>
              <a:cs typeface="Albert Sans"/>
              <a:sym typeface="Alber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Selection - </a:t>
            </a:r>
            <a:r>
              <a:rPr lang="en"/>
              <a:t>LSTM</a:t>
            </a:r>
            <a:endParaRPr/>
          </a:p>
        </p:txBody>
      </p:sp>
      <p:sp>
        <p:nvSpPr>
          <p:cNvPr id="709" name="Google Shape;709;p52"/>
          <p:cNvSpPr txBox="1"/>
          <p:nvPr>
            <p:ph idx="2" type="subTitle"/>
          </p:nvPr>
        </p:nvSpPr>
        <p:spPr>
          <a:xfrm>
            <a:off x="720000" y="1017725"/>
            <a:ext cx="7926300" cy="13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 Long Short-Term Memory (LSTM) model was frequently used and tested for stock price prediction given of its recurrent neural network (RNN) nature. Inspired by the work of Burak Gülmez (2023), we referenced his work and recreated the LSTM architectures for this project. The following table shows the LSTM architecture.</a:t>
            </a:r>
            <a:endParaRPr sz="1000"/>
          </a:p>
          <a:p>
            <a:pPr indent="0" lvl="0" marL="0" rtl="0" algn="l">
              <a:spcBef>
                <a:spcPts val="0"/>
              </a:spcBef>
              <a:spcAft>
                <a:spcPts val="0"/>
              </a:spcAft>
              <a:buNone/>
            </a:pPr>
            <a:r>
              <a:t/>
            </a:r>
            <a:endParaRPr b="1" sz="1000"/>
          </a:p>
          <a:p>
            <a:pPr indent="0" lvl="0" marL="0" rtl="0" algn="l">
              <a:spcBef>
                <a:spcPts val="0"/>
              </a:spcBef>
              <a:spcAft>
                <a:spcPts val="0"/>
              </a:spcAft>
              <a:buNone/>
            </a:pPr>
            <a:r>
              <a:t/>
            </a:r>
            <a:endParaRPr b="1" sz="1000"/>
          </a:p>
        </p:txBody>
      </p:sp>
      <p:graphicFrame>
        <p:nvGraphicFramePr>
          <p:cNvPr id="710" name="Google Shape;710;p52"/>
          <p:cNvGraphicFramePr/>
          <p:nvPr/>
        </p:nvGraphicFramePr>
        <p:xfrm>
          <a:off x="5545375" y="1816925"/>
          <a:ext cx="3000000" cy="3000000"/>
        </p:xfrm>
        <a:graphic>
          <a:graphicData uri="http://schemas.openxmlformats.org/drawingml/2006/table">
            <a:tbl>
              <a:tblPr>
                <a:noFill/>
                <a:tableStyleId>{B734060D-7C2C-4603-AE17-A6128B047E06}</a:tableStyleId>
              </a:tblPr>
              <a:tblGrid>
                <a:gridCol w="1053325"/>
                <a:gridCol w="1825300"/>
              </a:tblGrid>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Layer</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Parameter</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Input layer</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(90, 3)</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LSTM</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x0</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LSTM(x1)</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x2</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LSTM(x3)</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x4</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Dense</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x5</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Dropout</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x6</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Dense</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7</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Learning rate</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x7</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11" name="Google Shape;711;p52"/>
          <p:cNvSpPr txBox="1"/>
          <p:nvPr/>
        </p:nvSpPr>
        <p:spPr>
          <a:xfrm>
            <a:off x="720000" y="1816825"/>
            <a:ext cx="3835500" cy="2387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If the values of x1 and x3 is 0, these layers do not exist. The second and third layer is connected to variables</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Output layer with 7 neurons.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Char char="●"/>
            </a:pPr>
            <a:r>
              <a:rPr lang="en" sz="1000">
                <a:solidFill>
                  <a:schemeClr val="dk1"/>
                </a:solidFill>
                <a:latin typeface="Albert Sans"/>
                <a:ea typeface="Albert Sans"/>
                <a:cs typeface="Albert Sans"/>
                <a:sym typeface="Albert Sans"/>
              </a:rPr>
              <a:t>Value of x0 to x6 will be generated by Artificial Rabbit Optimisation (ARO)</a:t>
            </a:r>
            <a:endParaRPr sz="1000">
              <a:solidFill>
                <a:schemeClr val="dk1"/>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Artificial Rabbit Optimisation</a:t>
            </a:r>
            <a:endParaRPr/>
          </a:p>
        </p:txBody>
      </p:sp>
      <p:sp>
        <p:nvSpPr>
          <p:cNvPr id="717" name="Google Shape;717;p53"/>
          <p:cNvSpPr txBox="1"/>
          <p:nvPr>
            <p:ph idx="1" type="subTitle"/>
          </p:nvPr>
        </p:nvSpPr>
        <p:spPr>
          <a:xfrm>
            <a:off x="623999" y="1017725"/>
            <a:ext cx="7852500" cy="13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t>ARO</a:t>
            </a:r>
            <a:r>
              <a:rPr lang="en" sz="1000"/>
              <a:t> is a new metaheuristic algorithm inspired by the survival strategies of rabbits. It's designed to solve complex optimization problems by mimicking the behaviors of rabbits, such as their foraging and hiding strategies. </a:t>
            </a:r>
            <a:endParaRPr sz="1000"/>
          </a:p>
        </p:txBody>
      </p:sp>
      <p:pic>
        <p:nvPicPr>
          <p:cNvPr id="718" name="Google Shape;718;p53"/>
          <p:cNvPicPr preferRelativeResize="0"/>
          <p:nvPr/>
        </p:nvPicPr>
        <p:blipFill>
          <a:blip r:embed="rId3">
            <a:alphaModFix/>
          </a:blip>
          <a:stretch>
            <a:fillRect/>
          </a:stretch>
        </p:blipFill>
        <p:spPr>
          <a:xfrm>
            <a:off x="4729800" y="1635500"/>
            <a:ext cx="3746712" cy="2461375"/>
          </a:xfrm>
          <a:prstGeom prst="rect">
            <a:avLst/>
          </a:prstGeom>
          <a:noFill/>
          <a:ln>
            <a:noFill/>
          </a:ln>
        </p:spPr>
      </p:pic>
      <p:graphicFrame>
        <p:nvGraphicFramePr>
          <p:cNvPr id="719" name="Google Shape;719;p53"/>
          <p:cNvGraphicFramePr/>
          <p:nvPr/>
        </p:nvGraphicFramePr>
        <p:xfrm>
          <a:off x="720000" y="1731513"/>
          <a:ext cx="3000000" cy="3000000"/>
        </p:xfrm>
        <a:graphic>
          <a:graphicData uri="http://schemas.openxmlformats.org/drawingml/2006/table">
            <a:tbl>
              <a:tblPr>
                <a:noFill/>
                <a:tableStyleId>{B734060D-7C2C-4603-AE17-A6128B047E06}</a:tableStyleId>
              </a:tblPr>
              <a:tblGrid>
                <a:gridCol w="942450"/>
                <a:gridCol w="1633175"/>
              </a:tblGrid>
              <a:tr h="328000">
                <a:tc gridSpan="2">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Defined Search Space</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hMerge="1"/>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x0</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[1,20]</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x1</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[0,20]</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x2</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[1,20]</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x3</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[0,20]</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x4</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[1,20]</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x5</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[7,30]</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x6</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[0.3,0.7]</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290125">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x7</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150">
                          <a:solidFill>
                            <a:schemeClr val="accent6"/>
                          </a:solidFill>
                          <a:latin typeface="Albert Sans"/>
                          <a:ea typeface="Albert Sans"/>
                          <a:cs typeface="Albert Sans"/>
                          <a:sym typeface="Albert Sans"/>
                        </a:rPr>
                        <a:t>[0.000001, 0.01]</a:t>
                      </a:r>
                      <a:endParaRPr sz="1150">
                        <a:solidFill>
                          <a:schemeClr val="accent6"/>
                        </a:solidFill>
                        <a:latin typeface="Albert Sans"/>
                        <a:ea typeface="Albert Sans"/>
                        <a:cs typeface="Albert Sans"/>
                        <a:sym typeface="Albert Sans"/>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
        <p:nvSpPr>
          <p:cNvPr id="720" name="Google Shape;720;p53"/>
          <p:cNvSpPr txBox="1"/>
          <p:nvPr/>
        </p:nvSpPr>
        <p:spPr>
          <a:xfrm>
            <a:off x="672000" y="4481175"/>
            <a:ext cx="7756500" cy="369300"/>
          </a:xfrm>
          <a:prstGeom prst="rect">
            <a:avLst/>
          </a:prstGeom>
          <a:noFill/>
          <a:ln>
            <a:noFill/>
          </a:ln>
        </p:spPr>
        <p:txBody>
          <a:bodyPr anchorCtr="0" anchor="t" bIns="91425" lIns="91425" spcFirstLastPara="1" rIns="91425" wrap="square" tIns="91425">
            <a:spAutoFit/>
          </a:bodyPr>
          <a:lstStyle/>
          <a:p>
            <a:pPr indent="0" lvl="0" marL="360045" rtl="0" algn="l">
              <a:lnSpc>
                <a:spcPct val="115000"/>
              </a:lnSpc>
              <a:spcBef>
                <a:spcPts val="0"/>
              </a:spcBef>
              <a:spcAft>
                <a:spcPts val="0"/>
              </a:spcAft>
              <a:buNone/>
            </a:pPr>
            <a:r>
              <a:rPr b="1" lang="en" sz="1200">
                <a:solidFill>
                  <a:schemeClr val="accent6"/>
                </a:solidFill>
                <a:latin typeface="Albert Sans"/>
                <a:ea typeface="Albert Sans"/>
                <a:cs typeface="Albert Sans"/>
                <a:sym typeface="Albert Sans"/>
              </a:rPr>
              <a:t>The most optimal parameter is determined by the best_score, which is the lowest MSE in the model</a:t>
            </a:r>
            <a:endParaRPr b="1">
              <a:solidFill>
                <a:schemeClr val="accent6"/>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7"/>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Objective</a:t>
            </a:r>
            <a:endParaRPr/>
          </a:p>
        </p:txBody>
      </p:sp>
      <p:sp>
        <p:nvSpPr>
          <p:cNvPr id="365" name="Google Shape;365;p27"/>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366" name="Google Shape;366;p27"/>
          <p:cNvPicPr preferRelativeResize="0"/>
          <p:nvPr>
            <p:ph idx="3" type="pic"/>
          </p:nvPr>
        </p:nvPicPr>
        <p:blipFill rotWithShape="1">
          <a:blip r:embed="rId3">
            <a:alphaModFix/>
          </a:blip>
          <a:srcRect b="0" l="11879" r="11871" t="0"/>
          <a:stretch/>
        </p:blipFill>
        <p:spPr>
          <a:xfrm>
            <a:off x="4480775" y="539500"/>
            <a:ext cx="3950251" cy="2914250"/>
          </a:xfrm>
          <a:prstGeom prst="rect">
            <a:avLst/>
          </a:prstGeom>
        </p:spPr>
      </p:pic>
      <p:grpSp>
        <p:nvGrpSpPr>
          <p:cNvPr id="367" name="Google Shape;367;p27"/>
          <p:cNvGrpSpPr/>
          <p:nvPr/>
        </p:nvGrpSpPr>
        <p:grpSpPr>
          <a:xfrm>
            <a:off x="291401" y="76653"/>
            <a:ext cx="1202212" cy="1920269"/>
            <a:chOff x="11013135" y="64478"/>
            <a:chExt cx="1202212" cy="1920269"/>
          </a:xfrm>
        </p:grpSpPr>
        <p:sp>
          <p:nvSpPr>
            <p:cNvPr id="368" name="Google Shape;368;p27"/>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4"/>
          <p:cNvSpPr txBox="1"/>
          <p:nvPr>
            <p:ph type="title"/>
          </p:nvPr>
        </p:nvSpPr>
        <p:spPr>
          <a:xfrm>
            <a:off x="713225" y="3682350"/>
            <a:ext cx="82893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 and Discussion</a:t>
            </a:r>
            <a:endParaRPr/>
          </a:p>
        </p:txBody>
      </p:sp>
      <p:sp>
        <p:nvSpPr>
          <p:cNvPr id="726" name="Google Shape;726;p54"/>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727" name="Google Shape;727;p54"/>
          <p:cNvPicPr preferRelativeResize="0"/>
          <p:nvPr>
            <p:ph idx="3" type="pic"/>
          </p:nvPr>
        </p:nvPicPr>
        <p:blipFill rotWithShape="1">
          <a:blip r:embed="rId3">
            <a:alphaModFix/>
          </a:blip>
          <a:srcRect b="0" l="11879" r="11871" t="0"/>
          <a:stretch/>
        </p:blipFill>
        <p:spPr>
          <a:xfrm>
            <a:off x="4480775" y="539500"/>
            <a:ext cx="3950251" cy="2914250"/>
          </a:xfrm>
          <a:prstGeom prst="rect">
            <a:avLst/>
          </a:prstGeom>
        </p:spPr>
      </p:pic>
      <p:grpSp>
        <p:nvGrpSpPr>
          <p:cNvPr id="728" name="Google Shape;728;p54"/>
          <p:cNvGrpSpPr/>
          <p:nvPr/>
        </p:nvGrpSpPr>
        <p:grpSpPr>
          <a:xfrm>
            <a:off x="291401" y="76653"/>
            <a:ext cx="1202212" cy="1920269"/>
            <a:chOff x="11013135" y="64478"/>
            <a:chExt cx="1202212" cy="1920269"/>
          </a:xfrm>
        </p:grpSpPr>
        <p:sp>
          <p:nvSpPr>
            <p:cNvPr id="729" name="Google Shape;729;p54"/>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55"/>
          <p:cNvSpPr txBox="1"/>
          <p:nvPr>
            <p:ph idx="2" type="subTitle"/>
          </p:nvPr>
        </p:nvSpPr>
        <p:spPr>
          <a:xfrm>
            <a:off x="576575" y="1087600"/>
            <a:ext cx="8271600" cy="422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4"/>
                </a:solidFill>
                <a:latin typeface="Arial"/>
                <a:ea typeface="Arial"/>
                <a:cs typeface="Arial"/>
                <a:sym typeface="Arial"/>
              </a:rPr>
              <a:t>The evaluation is structured around three key components:</a:t>
            </a:r>
            <a:endParaRPr sz="1000">
              <a:solidFill>
                <a:schemeClr val="accent4"/>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chemeClr val="accent4"/>
              </a:solidFill>
              <a:latin typeface="Arial"/>
              <a:ea typeface="Arial"/>
              <a:cs typeface="Arial"/>
              <a:sym typeface="Arial"/>
            </a:endParaRPr>
          </a:p>
          <a:p>
            <a:pPr indent="-292100" lvl="0" marL="457200" rtl="0" algn="l">
              <a:lnSpc>
                <a:spcPct val="115000"/>
              </a:lnSpc>
              <a:spcBef>
                <a:spcPts val="0"/>
              </a:spcBef>
              <a:spcAft>
                <a:spcPts val="0"/>
              </a:spcAft>
              <a:buClr>
                <a:schemeClr val="accent4"/>
              </a:buClr>
              <a:buSzPts val="1000"/>
              <a:buFont typeface="Noto Sans Symbols"/>
              <a:buChar char="●"/>
            </a:pPr>
            <a:r>
              <a:rPr b="1" lang="en" sz="1000">
                <a:solidFill>
                  <a:schemeClr val="accent4"/>
                </a:solidFill>
                <a:latin typeface="Arial"/>
                <a:ea typeface="Arial"/>
                <a:cs typeface="Arial"/>
                <a:sym typeface="Arial"/>
              </a:rPr>
              <a:t>Loss Curves</a:t>
            </a:r>
            <a:r>
              <a:rPr lang="en" sz="1000">
                <a:solidFill>
                  <a:schemeClr val="accent4"/>
                </a:solidFill>
                <a:latin typeface="Arial"/>
                <a:ea typeface="Arial"/>
                <a:cs typeface="Arial"/>
                <a:sym typeface="Arial"/>
              </a:rPr>
              <a:t>: We will analyse the training and validation loss curves to assess the model's learning efficiency and potential overfitting issues.</a:t>
            </a:r>
            <a:endParaRPr sz="1000">
              <a:solidFill>
                <a:schemeClr val="accent4"/>
              </a:solidFill>
              <a:latin typeface="Arial"/>
              <a:ea typeface="Arial"/>
              <a:cs typeface="Arial"/>
              <a:sym typeface="Arial"/>
            </a:endParaRPr>
          </a:p>
          <a:p>
            <a:pPr indent="-292100" lvl="0" marL="457200" rtl="0" algn="l">
              <a:lnSpc>
                <a:spcPct val="115000"/>
              </a:lnSpc>
              <a:spcBef>
                <a:spcPts val="0"/>
              </a:spcBef>
              <a:spcAft>
                <a:spcPts val="0"/>
              </a:spcAft>
              <a:buClr>
                <a:schemeClr val="accent4"/>
              </a:buClr>
              <a:buSzPts val="1000"/>
              <a:buFont typeface="Noto Sans Symbols"/>
              <a:buChar char="●"/>
            </a:pPr>
            <a:r>
              <a:rPr b="1" lang="en" sz="1000">
                <a:solidFill>
                  <a:schemeClr val="accent4"/>
                </a:solidFill>
                <a:latin typeface="Arial"/>
                <a:ea typeface="Arial"/>
                <a:cs typeface="Arial"/>
                <a:sym typeface="Arial"/>
              </a:rPr>
              <a:t>Actual vs. Predicted Prices</a:t>
            </a:r>
            <a:r>
              <a:rPr lang="en" sz="1000">
                <a:solidFill>
                  <a:schemeClr val="accent4"/>
                </a:solidFill>
                <a:latin typeface="Arial"/>
                <a:ea typeface="Arial"/>
                <a:cs typeface="Arial"/>
                <a:sym typeface="Arial"/>
              </a:rPr>
              <a:t>: A visual comparison of actual and predicted stock prices will help identify how well the model captures market trends.</a:t>
            </a:r>
            <a:endParaRPr sz="1000">
              <a:solidFill>
                <a:schemeClr val="accent4"/>
              </a:solidFill>
              <a:latin typeface="Arial"/>
              <a:ea typeface="Arial"/>
              <a:cs typeface="Arial"/>
              <a:sym typeface="Arial"/>
            </a:endParaRPr>
          </a:p>
          <a:p>
            <a:pPr indent="-292100" lvl="0" marL="457200" rtl="0" algn="l">
              <a:lnSpc>
                <a:spcPct val="115000"/>
              </a:lnSpc>
              <a:spcBef>
                <a:spcPts val="0"/>
              </a:spcBef>
              <a:spcAft>
                <a:spcPts val="0"/>
              </a:spcAft>
              <a:buClr>
                <a:schemeClr val="accent4"/>
              </a:buClr>
              <a:buSzPts val="1000"/>
              <a:buFont typeface="Noto Sans Symbols"/>
              <a:buChar char="●"/>
            </a:pPr>
            <a:r>
              <a:rPr b="1" lang="en" sz="1000">
                <a:solidFill>
                  <a:schemeClr val="accent4"/>
                </a:solidFill>
                <a:latin typeface="Arial"/>
                <a:ea typeface="Arial"/>
                <a:cs typeface="Arial"/>
                <a:sym typeface="Arial"/>
              </a:rPr>
              <a:t>Performance Metrics</a:t>
            </a:r>
            <a:r>
              <a:rPr lang="en" sz="1000">
                <a:solidFill>
                  <a:schemeClr val="accent4"/>
                </a:solidFill>
                <a:latin typeface="Arial"/>
                <a:ea typeface="Arial"/>
                <a:cs typeface="Arial"/>
                <a:sym typeface="Arial"/>
              </a:rPr>
              <a:t>: We will examine various metrics, including RMSE (Root Mean Squared Error), MAPE (Mean Absolute Percentage Error), MAE (Mean Absolute Error), and R² (R-squared), to quantify model performance and accuracy.</a:t>
            </a:r>
            <a:endParaRPr sz="1000">
              <a:solidFill>
                <a:schemeClr val="accent4"/>
              </a:solidFill>
              <a:latin typeface="Arial"/>
              <a:ea typeface="Arial"/>
              <a:cs typeface="Arial"/>
              <a:sym typeface="Arial"/>
            </a:endParaRPr>
          </a:p>
          <a:p>
            <a:pPr indent="0" lvl="0" marL="228600" rtl="0" algn="l">
              <a:lnSpc>
                <a:spcPct val="115000"/>
              </a:lnSpc>
              <a:spcBef>
                <a:spcPts val="0"/>
              </a:spcBef>
              <a:spcAft>
                <a:spcPts val="0"/>
              </a:spcAft>
              <a:buNone/>
            </a:pPr>
            <a:r>
              <a:t/>
            </a:r>
            <a:endParaRPr sz="1000">
              <a:solidFill>
                <a:schemeClr val="accent4"/>
              </a:solidFill>
              <a:latin typeface="Arial"/>
              <a:ea typeface="Arial"/>
              <a:cs typeface="Arial"/>
              <a:sym typeface="Arial"/>
            </a:endParaRPr>
          </a:p>
          <a:p>
            <a:pPr indent="0" lvl="0" marL="180340" rtl="0" algn="l">
              <a:lnSpc>
                <a:spcPct val="115000"/>
              </a:lnSpc>
              <a:spcBef>
                <a:spcPts val="0"/>
              </a:spcBef>
              <a:spcAft>
                <a:spcPts val="0"/>
              </a:spcAft>
              <a:buNone/>
            </a:pPr>
            <a:r>
              <a:rPr lang="en" sz="1000">
                <a:solidFill>
                  <a:schemeClr val="accent4"/>
                </a:solidFill>
                <a:latin typeface="Arial"/>
                <a:ea typeface="Arial"/>
                <a:cs typeface="Arial"/>
                <a:sym typeface="Arial"/>
              </a:rPr>
              <a:t>Additionally, we will conduct a real-life comparison of actual and predicted percentage changes in stock prices to provide insights into the model's effectiveness. Through this comprehensive analysis, we aim to uncover the strengths and weaknesses of the LSTM model, leading to recommendations for future improvements.</a:t>
            </a:r>
            <a:endParaRPr b="1" sz="1000">
              <a:solidFill>
                <a:schemeClr val="accent4"/>
              </a:solidFill>
              <a:latin typeface="Arial"/>
              <a:ea typeface="Arial"/>
              <a:cs typeface="Arial"/>
              <a:sym typeface="Arial"/>
            </a:endParaRPr>
          </a:p>
        </p:txBody>
      </p:sp>
      <p:sp>
        <p:nvSpPr>
          <p:cNvPr id="750" name="Google Shape;750;p55"/>
          <p:cNvSpPr txBox="1"/>
          <p:nvPr>
            <p:ph type="title"/>
          </p:nvPr>
        </p:nvSpPr>
        <p:spPr>
          <a:xfrm>
            <a:off x="720000" y="256775"/>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Analysis and Evaluation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6"/>
          <p:cNvSpPr txBox="1"/>
          <p:nvPr>
            <p:ph idx="2" type="subTitle"/>
          </p:nvPr>
        </p:nvSpPr>
        <p:spPr>
          <a:xfrm>
            <a:off x="551725" y="623775"/>
            <a:ext cx="8271600" cy="422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accent4"/>
              </a:solidFill>
              <a:latin typeface="Arial"/>
              <a:ea typeface="Arial"/>
              <a:cs typeface="Arial"/>
              <a:sym typeface="Arial"/>
            </a:endParaRPr>
          </a:p>
          <a:p>
            <a:pPr indent="0" lvl="0" marL="1143000" rtl="0" algn="l">
              <a:lnSpc>
                <a:spcPct val="115000"/>
              </a:lnSpc>
              <a:spcBef>
                <a:spcPts val="0"/>
              </a:spcBef>
              <a:spcAft>
                <a:spcPts val="0"/>
              </a:spcAft>
              <a:buNone/>
            </a:pPr>
            <a:r>
              <a:t/>
            </a:r>
            <a:endParaRPr b="1" sz="1000">
              <a:solidFill>
                <a:schemeClr val="accent4"/>
              </a:solidFill>
              <a:latin typeface="Arial"/>
              <a:ea typeface="Arial"/>
              <a:cs typeface="Arial"/>
              <a:sym typeface="Arial"/>
            </a:endParaRPr>
          </a:p>
          <a:p>
            <a:pPr indent="0" lvl="0" marL="180340" rtl="0" algn="l">
              <a:lnSpc>
                <a:spcPct val="115000"/>
              </a:lnSpc>
              <a:spcBef>
                <a:spcPts val="0"/>
              </a:spcBef>
              <a:spcAft>
                <a:spcPts val="0"/>
              </a:spcAft>
              <a:buNone/>
            </a:pPr>
            <a:r>
              <a:rPr lang="en" sz="1000">
                <a:solidFill>
                  <a:schemeClr val="accent4"/>
                </a:solidFill>
                <a:latin typeface="Arial"/>
                <a:ea typeface="Arial"/>
                <a:cs typeface="Arial"/>
                <a:sym typeface="Arial"/>
              </a:rPr>
              <a:t>The loss value typically represents the Mean Squared Error (MSE), which measures the average of the squares of the differences between predicted and actual values. It quantifies how far off the predictions are from the true values, giving more weight to larger errors due to the squaring of differences.</a:t>
            </a:r>
            <a:endParaRPr sz="1000">
              <a:solidFill>
                <a:schemeClr val="accent4"/>
              </a:solidFill>
              <a:latin typeface="Arial"/>
              <a:ea typeface="Arial"/>
              <a:cs typeface="Arial"/>
              <a:sym typeface="Arial"/>
            </a:endParaRPr>
          </a:p>
          <a:p>
            <a:pPr indent="0" lvl="0" marL="180340" rtl="0" algn="l">
              <a:lnSpc>
                <a:spcPct val="115000"/>
              </a:lnSpc>
              <a:spcBef>
                <a:spcPts val="0"/>
              </a:spcBef>
              <a:spcAft>
                <a:spcPts val="0"/>
              </a:spcAft>
              <a:buNone/>
            </a:pPr>
            <a:r>
              <a:t/>
            </a:r>
            <a:endParaRPr sz="1000">
              <a:solidFill>
                <a:schemeClr val="accent4"/>
              </a:solidFill>
              <a:latin typeface="Arial"/>
              <a:ea typeface="Arial"/>
              <a:cs typeface="Arial"/>
              <a:sym typeface="Arial"/>
            </a:endParaRPr>
          </a:p>
          <a:p>
            <a:pPr indent="0" lvl="0" marL="180340" rtl="0" algn="l">
              <a:lnSpc>
                <a:spcPct val="115000"/>
              </a:lnSpc>
              <a:spcBef>
                <a:spcPts val="0"/>
              </a:spcBef>
              <a:spcAft>
                <a:spcPts val="0"/>
              </a:spcAft>
              <a:buNone/>
            </a:pPr>
            <a:r>
              <a:rPr lang="en" sz="1000">
                <a:solidFill>
                  <a:schemeClr val="accent4"/>
                </a:solidFill>
                <a:latin typeface="Arial"/>
                <a:ea typeface="Arial"/>
                <a:cs typeface="Arial"/>
                <a:sym typeface="Arial"/>
              </a:rPr>
              <a:t>From the below graphs, the plot of </a:t>
            </a:r>
            <a:r>
              <a:rPr b="1" lang="en" sz="1000">
                <a:solidFill>
                  <a:schemeClr val="accent4"/>
                </a:solidFill>
                <a:latin typeface="Arial"/>
                <a:ea typeface="Arial"/>
                <a:cs typeface="Arial"/>
                <a:sym typeface="Arial"/>
              </a:rPr>
              <a:t>Training Loss</a:t>
            </a:r>
            <a:r>
              <a:rPr lang="en" sz="1000">
                <a:solidFill>
                  <a:schemeClr val="accent4"/>
                </a:solidFill>
                <a:latin typeface="Arial"/>
                <a:ea typeface="Arial"/>
                <a:cs typeface="Arial"/>
                <a:sym typeface="Arial"/>
              </a:rPr>
              <a:t> and </a:t>
            </a:r>
            <a:r>
              <a:rPr b="1" lang="en" sz="1000">
                <a:solidFill>
                  <a:schemeClr val="accent4"/>
                </a:solidFill>
                <a:latin typeface="Arial"/>
                <a:ea typeface="Arial"/>
                <a:cs typeface="Arial"/>
                <a:sym typeface="Arial"/>
              </a:rPr>
              <a:t>Validation Loss</a:t>
            </a:r>
            <a:r>
              <a:rPr lang="en" sz="1000">
                <a:solidFill>
                  <a:schemeClr val="accent4"/>
                </a:solidFill>
                <a:latin typeface="Arial"/>
                <a:ea typeface="Arial"/>
                <a:cs typeface="Arial"/>
                <a:sym typeface="Arial"/>
              </a:rPr>
              <a:t> indicates: </a:t>
            </a:r>
            <a:endParaRPr sz="1000">
              <a:solidFill>
                <a:schemeClr val="accent4"/>
              </a:solidFill>
              <a:latin typeface="Arial"/>
              <a:ea typeface="Arial"/>
              <a:cs typeface="Arial"/>
              <a:sym typeface="Arial"/>
            </a:endParaRPr>
          </a:p>
          <a:p>
            <a:pPr indent="-333375" lvl="0" marL="450215" rtl="0" algn="l">
              <a:lnSpc>
                <a:spcPct val="115000"/>
              </a:lnSpc>
              <a:spcBef>
                <a:spcPts val="0"/>
              </a:spcBef>
              <a:spcAft>
                <a:spcPts val="0"/>
              </a:spcAft>
              <a:buClr>
                <a:schemeClr val="accent4"/>
              </a:buClr>
              <a:buSzPts val="1000"/>
              <a:buFont typeface="Noto Sans Symbols"/>
              <a:buChar char="●"/>
            </a:pPr>
            <a:r>
              <a:rPr lang="en" sz="1000">
                <a:solidFill>
                  <a:schemeClr val="accent4"/>
                </a:solidFill>
                <a:latin typeface="Arial"/>
                <a:ea typeface="Arial"/>
                <a:cs typeface="Arial"/>
                <a:sym typeface="Arial"/>
              </a:rPr>
              <a:t>Both losses decrease significantly and stabilize, suggesting effective learning.</a:t>
            </a:r>
            <a:endParaRPr sz="1000">
              <a:solidFill>
                <a:schemeClr val="accent4"/>
              </a:solidFill>
              <a:latin typeface="Arial"/>
              <a:ea typeface="Arial"/>
              <a:cs typeface="Arial"/>
              <a:sym typeface="Arial"/>
            </a:endParaRPr>
          </a:p>
          <a:p>
            <a:pPr indent="-333375" lvl="0" marL="450215" rtl="0" algn="l">
              <a:lnSpc>
                <a:spcPct val="115000"/>
              </a:lnSpc>
              <a:spcBef>
                <a:spcPts val="0"/>
              </a:spcBef>
              <a:spcAft>
                <a:spcPts val="0"/>
              </a:spcAft>
              <a:buClr>
                <a:schemeClr val="accent4"/>
              </a:buClr>
              <a:buSzPts val="1000"/>
              <a:buFont typeface="Noto Sans Symbols"/>
              <a:buChar char="●"/>
            </a:pPr>
            <a:r>
              <a:rPr lang="en" sz="1000">
                <a:solidFill>
                  <a:schemeClr val="accent4"/>
                </a:solidFill>
                <a:latin typeface="Arial"/>
                <a:ea typeface="Arial"/>
                <a:cs typeface="Arial"/>
                <a:sym typeface="Arial"/>
              </a:rPr>
              <a:t>The gap between training and validation loss is small, indicating minimal overfitting.</a:t>
            </a:r>
            <a:endParaRPr sz="1000">
              <a:solidFill>
                <a:schemeClr val="accent4"/>
              </a:solidFill>
              <a:latin typeface="Arial"/>
              <a:ea typeface="Arial"/>
              <a:cs typeface="Arial"/>
              <a:sym typeface="Arial"/>
            </a:endParaRPr>
          </a:p>
          <a:p>
            <a:pPr indent="-333375" lvl="0" marL="450215" rtl="0" algn="l">
              <a:lnSpc>
                <a:spcPct val="115000"/>
              </a:lnSpc>
              <a:spcBef>
                <a:spcPts val="0"/>
              </a:spcBef>
              <a:spcAft>
                <a:spcPts val="0"/>
              </a:spcAft>
              <a:buClr>
                <a:schemeClr val="accent4"/>
              </a:buClr>
              <a:buSzPts val="1000"/>
              <a:buFont typeface="Noto Sans Symbols"/>
              <a:buChar char="●"/>
            </a:pPr>
            <a:r>
              <a:rPr lang="en" sz="1000">
                <a:solidFill>
                  <a:schemeClr val="accent4"/>
                </a:solidFill>
                <a:latin typeface="Arial"/>
                <a:ea typeface="Arial"/>
                <a:cs typeface="Arial"/>
                <a:sym typeface="Arial"/>
              </a:rPr>
              <a:t>This low value suggests that the model performs exceptionally well, effectively capturing the underlying trends in the data. It indicates high accuracy in predictions, making it a reliable model for forecasting stock prices.</a:t>
            </a:r>
            <a:endParaRPr b="1" sz="1000">
              <a:solidFill>
                <a:schemeClr val="accent4"/>
              </a:solidFill>
              <a:latin typeface="Arial"/>
              <a:ea typeface="Arial"/>
              <a:cs typeface="Arial"/>
              <a:sym typeface="Arial"/>
            </a:endParaRPr>
          </a:p>
        </p:txBody>
      </p:sp>
      <p:sp>
        <p:nvSpPr>
          <p:cNvPr id="756" name="Google Shape;756;p56"/>
          <p:cNvSpPr txBox="1"/>
          <p:nvPr>
            <p:ph type="title"/>
          </p:nvPr>
        </p:nvSpPr>
        <p:spPr>
          <a:xfrm>
            <a:off x="720000" y="215350"/>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Loss Curve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7"/>
          <p:cNvSpPr txBox="1"/>
          <p:nvPr>
            <p:ph type="title"/>
          </p:nvPr>
        </p:nvSpPr>
        <p:spPr>
          <a:xfrm>
            <a:off x="1345650" y="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762" name="Google Shape;762;p57"/>
          <p:cNvPicPr preferRelativeResize="0"/>
          <p:nvPr/>
        </p:nvPicPr>
        <p:blipFill>
          <a:blip r:embed="rId3">
            <a:alphaModFix/>
          </a:blip>
          <a:stretch>
            <a:fillRect/>
          </a:stretch>
        </p:blipFill>
        <p:spPr>
          <a:xfrm>
            <a:off x="438975" y="0"/>
            <a:ext cx="3590250" cy="1664125"/>
          </a:xfrm>
          <a:prstGeom prst="rect">
            <a:avLst/>
          </a:prstGeom>
          <a:noFill/>
          <a:ln>
            <a:noFill/>
          </a:ln>
        </p:spPr>
      </p:pic>
      <p:sp>
        <p:nvSpPr>
          <p:cNvPr id="763" name="Google Shape;763;p57"/>
          <p:cNvSpPr txBox="1"/>
          <p:nvPr/>
        </p:nvSpPr>
        <p:spPr>
          <a:xfrm>
            <a:off x="1768325" y="64250"/>
            <a:ext cx="1438800" cy="3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rPr>
              <a:t>Apple Inc. (AAPL)</a:t>
            </a:r>
            <a:endParaRPr sz="1200">
              <a:solidFill>
                <a:schemeClr val="lt1"/>
              </a:solidFill>
              <a:latin typeface="Albert Sans"/>
              <a:ea typeface="Albert Sans"/>
              <a:cs typeface="Albert Sans"/>
              <a:sym typeface="Albert Sans"/>
            </a:endParaRPr>
          </a:p>
        </p:txBody>
      </p:sp>
      <p:pic>
        <p:nvPicPr>
          <p:cNvPr id="764" name="Google Shape;764;p57"/>
          <p:cNvPicPr preferRelativeResize="0"/>
          <p:nvPr/>
        </p:nvPicPr>
        <p:blipFill>
          <a:blip r:embed="rId4">
            <a:alphaModFix/>
          </a:blip>
          <a:stretch>
            <a:fillRect/>
          </a:stretch>
        </p:blipFill>
        <p:spPr>
          <a:xfrm>
            <a:off x="4029225" y="0"/>
            <a:ext cx="3655041" cy="1614575"/>
          </a:xfrm>
          <a:prstGeom prst="rect">
            <a:avLst/>
          </a:prstGeom>
          <a:noFill/>
          <a:ln>
            <a:noFill/>
          </a:ln>
        </p:spPr>
      </p:pic>
      <p:sp>
        <p:nvSpPr>
          <p:cNvPr id="765" name="Google Shape;765;p57"/>
          <p:cNvSpPr txBox="1"/>
          <p:nvPr/>
        </p:nvSpPr>
        <p:spPr>
          <a:xfrm>
            <a:off x="4909525" y="39500"/>
            <a:ext cx="2318400" cy="38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rPr>
              <a:t>Microsoft Corporation (MSFT)</a:t>
            </a:r>
            <a:endParaRPr sz="1000">
              <a:solidFill>
                <a:schemeClr val="lt1"/>
              </a:solidFill>
              <a:latin typeface="Albert Sans"/>
              <a:ea typeface="Albert Sans"/>
              <a:cs typeface="Albert Sans"/>
              <a:sym typeface="Albert Sans"/>
            </a:endParaRPr>
          </a:p>
        </p:txBody>
      </p:sp>
      <p:pic>
        <p:nvPicPr>
          <p:cNvPr id="766" name="Google Shape;766;p57"/>
          <p:cNvPicPr preferRelativeResize="0"/>
          <p:nvPr/>
        </p:nvPicPr>
        <p:blipFill>
          <a:blip r:embed="rId5">
            <a:alphaModFix/>
          </a:blip>
          <a:stretch>
            <a:fillRect/>
          </a:stretch>
        </p:blipFill>
        <p:spPr>
          <a:xfrm>
            <a:off x="2451725" y="1582900"/>
            <a:ext cx="3956726" cy="1773250"/>
          </a:xfrm>
          <a:prstGeom prst="rect">
            <a:avLst/>
          </a:prstGeom>
          <a:noFill/>
          <a:ln>
            <a:noFill/>
          </a:ln>
        </p:spPr>
      </p:pic>
      <p:sp>
        <p:nvSpPr>
          <p:cNvPr id="767" name="Google Shape;767;p57"/>
          <p:cNvSpPr txBox="1"/>
          <p:nvPr/>
        </p:nvSpPr>
        <p:spPr>
          <a:xfrm>
            <a:off x="3628750" y="1706800"/>
            <a:ext cx="2117400" cy="28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000">
                <a:solidFill>
                  <a:schemeClr val="lt1"/>
                </a:solidFill>
              </a:rPr>
              <a:t>Alphabet Inc. (GOOGL)</a:t>
            </a:r>
            <a:endParaRPr sz="1000">
              <a:solidFill>
                <a:schemeClr val="lt1"/>
              </a:solidFill>
              <a:latin typeface="Albert Sans"/>
              <a:ea typeface="Albert Sans"/>
              <a:cs typeface="Albert Sans"/>
              <a:sym typeface="Albert Sans"/>
            </a:endParaRPr>
          </a:p>
        </p:txBody>
      </p:sp>
      <p:pic>
        <p:nvPicPr>
          <p:cNvPr id="768" name="Google Shape;768;p57"/>
          <p:cNvPicPr preferRelativeResize="0"/>
          <p:nvPr/>
        </p:nvPicPr>
        <p:blipFill>
          <a:blip r:embed="rId6">
            <a:alphaModFix/>
          </a:blip>
          <a:stretch>
            <a:fillRect/>
          </a:stretch>
        </p:blipFill>
        <p:spPr>
          <a:xfrm>
            <a:off x="504175" y="3354300"/>
            <a:ext cx="3932485" cy="1773250"/>
          </a:xfrm>
          <a:prstGeom prst="rect">
            <a:avLst/>
          </a:prstGeom>
          <a:noFill/>
          <a:ln>
            <a:noFill/>
          </a:ln>
        </p:spPr>
      </p:pic>
      <p:sp>
        <p:nvSpPr>
          <p:cNvPr id="769" name="Google Shape;769;p57"/>
          <p:cNvSpPr txBox="1"/>
          <p:nvPr/>
        </p:nvSpPr>
        <p:spPr>
          <a:xfrm>
            <a:off x="1592046" y="3357150"/>
            <a:ext cx="1338600" cy="20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191919"/>
                </a:solidFill>
              </a:rPr>
              <a:t>Tesla, Inc. (TSLA)</a:t>
            </a:r>
            <a:endParaRPr sz="1000">
              <a:solidFill>
                <a:srgbClr val="191919"/>
              </a:solidFill>
              <a:latin typeface="Albert Sans"/>
              <a:ea typeface="Albert Sans"/>
              <a:cs typeface="Albert Sans"/>
              <a:sym typeface="Albert Sans"/>
            </a:endParaRPr>
          </a:p>
        </p:txBody>
      </p:sp>
      <p:pic>
        <p:nvPicPr>
          <p:cNvPr id="770" name="Google Shape;770;p57"/>
          <p:cNvPicPr preferRelativeResize="0"/>
          <p:nvPr/>
        </p:nvPicPr>
        <p:blipFill>
          <a:blip r:embed="rId6">
            <a:alphaModFix/>
          </a:blip>
          <a:stretch>
            <a:fillRect/>
          </a:stretch>
        </p:blipFill>
        <p:spPr>
          <a:xfrm>
            <a:off x="4436650" y="3354300"/>
            <a:ext cx="3956192" cy="1773250"/>
          </a:xfrm>
          <a:prstGeom prst="rect">
            <a:avLst/>
          </a:prstGeom>
          <a:noFill/>
          <a:ln>
            <a:noFill/>
          </a:ln>
        </p:spPr>
      </p:pic>
      <p:sp>
        <p:nvSpPr>
          <p:cNvPr id="771" name="Google Shape;771;p57"/>
          <p:cNvSpPr txBox="1"/>
          <p:nvPr/>
        </p:nvSpPr>
        <p:spPr>
          <a:xfrm>
            <a:off x="5487149" y="3412500"/>
            <a:ext cx="1942500" cy="21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191919"/>
                </a:solidFill>
              </a:rPr>
              <a:t>Meta Platforms, Inc. (META)</a:t>
            </a:r>
            <a:endParaRPr sz="1000">
              <a:solidFill>
                <a:srgbClr val="191919"/>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58"/>
          <p:cNvPicPr preferRelativeResize="0"/>
          <p:nvPr/>
        </p:nvPicPr>
        <p:blipFill>
          <a:blip r:embed="rId3">
            <a:alphaModFix/>
          </a:blip>
          <a:stretch>
            <a:fillRect/>
          </a:stretch>
        </p:blipFill>
        <p:spPr>
          <a:xfrm>
            <a:off x="226100" y="572700"/>
            <a:ext cx="8691800" cy="3034625"/>
          </a:xfrm>
          <a:prstGeom prst="rect">
            <a:avLst/>
          </a:prstGeom>
          <a:noFill/>
          <a:ln>
            <a:noFill/>
          </a:ln>
        </p:spPr>
      </p:pic>
      <p:sp>
        <p:nvSpPr>
          <p:cNvPr id="777" name="Google Shape;777;p58"/>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Actual vs Predicted Prices</a:t>
            </a:r>
            <a:endParaRPr/>
          </a:p>
        </p:txBody>
      </p:sp>
      <p:sp>
        <p:nvSpPr>
          <p:cNvPr id="778" name="Google Shape;778;p58"/>
          <p:cNvSpPr txBox="1"/>
          <p:nvPr>
            <p:ph idx="2" type="subTitle"/>
          </p:nvPr>
        </p:nvSpPr>
        <p:spPr>
          <a:xfrm>
            <a:off x="1914800" y="3940375"/>
            <a:ext cx="5748600" cy="106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chemeClr val="accent4"/>
              </a:solidFill>
              <a:latin typeface="Arial"/>
              <a:ea typeface="Arial"/>
              <a:cs typeface="Arial"/>
              <a:sym typeface="Arial"/>
            </a:endParaRPr>
          </a:p>
          <a:p>
            <a:pPr indent="-90170" lvl="0" marL="450215" rtl="0" algn="l">
              <a:lnSpc>
                <a:spcPct val="115000"/>
              </a:lnSpc>
              <a:spcBef>
                <a:spcPts val="0"/>
              </a:spcBef>
              <a:spcAft>
                <a:spcPts val="0"/>
              </a:spcAft>
              <a:buNone/>
            </a:pPr>
            <a:r>
              <a:rPr lang="en" sz="1000">
                <a:solidFill>
                  <a:schemeClr val="accent4"/>
                </a:solidFill>
                <a:latin typeface="Arial"/>
                <a:ea typeface="Arial"/>
                <a:cs typeface="Arial"/>
                <a:sym typeface="Arial"/>
              </a:rPr>
              <a:t>The graph comparing </a:t>
            </a:r>
            <a:r>
              <a:rPr b="1" lang="en" sz="1000">
                <a:solidFill>
                  <a:schemeClr val="accent4"/>
                </a:solidFill>
                <a:latin typeface="Arial"/>
                <a:ea typeface="Arial"/>
                <a:cs typeface="Arial"/>
                <a:sym typeface="Arial"/>
              </a:rPr>
              <a:t>Actual Close Price vs. Predicted Close Price</a:t>
            </a:r>
            <a:r>
              <a:rPr lang="en" sz="1000">
                <a:solidFill>
                  <a:schemeClr val="accent4"/>
                </a:solidFill>
                <a:latin typeface="Arial"/>
                <a:ea typeface="Arial"/>
                <a:cs typeface="Arial"/>
                <a:sym typeface="Arial"/>
              </a:rPr>
              <a:t> shows:</a:t>
            </a:r>
            <a:endParaRPr sz="1000">
              <a:solidFill>
                <a:schemeClr val="accent4"/>
              </a:solidFill>
              <a:latin typeface="Arial"/>
              <a:ea typeface="Arial"/>
              <a:cs typeface="Arial"/>
              <a:sym typeface="Arial"/>
            </a:endParaRPr>
          </a:p>
          <a:p>
            <a:pPr indent="-334010" lvl="0" marL="630555" rtl="0" algn="l">
              <a:lnSpc>
                <a:spcPct val="115000"/>
              </a:lnSpc>
              <a:spcBef>
                <a:spcPts val="0"/>
              </a:spcBef>
              <a:spcAft>
                <a:spcPts val="0"/>
              </a:spcAft>
              <a:buClr>
                <a:schemeClr val="accent4"/>
              </a:buClr>
              <a:buSzPts val="1000"/>
              <a:buFont typeface="Noto Sans Symbols"/>
              <a:buChar char="●"/>
            </a:pPr>
            <a:r>
              <a:rPr lang="en" sz="1000">
                <a:solidFill>
                  <a:schemeClr val="accent4"/>
                </a:solidFill>
                <a:latin typeface="Arial"/>
                <a:ea typeface="Arial"/>
                <a:cs typeface="Arial"/>
                <a:sym typeface="Arial"/>
              </a:rPr>
              <a:t>The predicted prices follow the actual prices reasonably well.</a:t>
            </a:r>
            <a:endParaRPr sz="1000">
              <a:solidFill>
                <a:schemeClr val="accent4"/>
              </a:solidFill>
              <a:latin typeface="Arial"/>
              <a:ea typeface="Arial"/>
              <a:cs typeface="Arial"/>
              <a:sym typeface="Arial"/>
            </a:endParaRPr>
          </a:p>
          <a:p>
            <a:pPr indent="-334010" lvl="0" marL="630555" rtl="0" algn="l">
              <a:lnSpc>
                <a:spcPct val="115000"/>
              </a:lnSpc>
              <a:spcBef>
                <a:spcPts val="0"/>
              </a:spcBef>
              <a:spcAft>
                <a:spcPts val="0"/>
              </a:spcAft>
              <a:buClr>
                <a:schemeClr val="accent4"/>
              </a:buClr>
              <a:buSzPts val="1000"/>
              <a:buFont typeface="Noto Sans Symbols"/>
              <a:buChar char="●"/>
            </a:pPr>
            <a:r>
              <a:rPr lang="en" sz="1000">
                <a:solidFill>
                  <a:schemeClr val="accent4"/>
                </a:solidFill>
                <a:latin typeface="Arial"/>
                <a:ea typeface="Arial"/>
                <a:cs typeface="Arial"/>
                <a:sym typeface="Arial"/>
              </a:rPr>
              <a:t>But there are points of divergence, particularly during high volatility periods.</a:t>
            </a:r>
            <a:endParaRPr sz="1000">
              <a:solidFill>
                <a:schemeClr val="accent4"/>
              </a:solidFill>
              <a:latin typeface="Arial"/>
              <a:ea typeface="Arial"/>
              <a:cs typeface="Arial"/>
              <a:sym typeface="Arial"/>
            </a:endParaRPr>
          </a:p>
        </p:txBody>
      </p:sp>
      <p:sp>
        <p:nvSpPr>
          <p:cNvPr id="779" name="Google Shape;779;p58"/>
          <p:cNvSpPr txBox="1"/>
          <p:nvPr/>
        </p:nvSpPr>
        <p:spPr>
          <a:xfrm>
            <a:off x="3854600" y="3607325"/>
            <a:ext cx="1260000" cy="38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4"/>
                </a:solidFill>
              </a:rPr>
              <a:t>Apple Inc. (AAPL)</a:t>
            </a:r>
            <a:endParaRPr sz="1200">
              <a:solidFill>
                <a:schemeClr val="dk1"/>
              </a:solidFill>
              <a:latin typeface="Albert Sans"/>
              <a:ea typeface="Albert Sans"/>
              <a:cs typeface="Albert Sans"/>
              <a:sym typeface="Albert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59"/>
          <p:cNvPicPr preferRelativeResize="0"/>
          <p:nvPr/>
        </p:nvPicPr>
        <p:blipFill>
          <a:blip r:embed="rId3">
            <a:alphaModFix/>
          </a:blip>
          <a:stretch>
            <a:fillRect/>
          </a:stretch>
        </p:blipFill>
        <p:spPr>
          <a:xfrm>
            <a:off x="0" y="0"/>
            <a:ext cx="4157875" cy="2476025"/>
          </a:xfrm>
          <a:prstGeom prst="rect">
            <a:avLst/>
          </a:prstGeom>
          <a:noFill/>
          <a:ln>
            <a:noFill/>
          </a:ln>
        </p:spPr>
      </p:pic>
      <p:sp>
        <p:nvSpPr>
          <p:cNvPr id="785" name="Google Shape;785;p59"/>
          <p:cNvSpPr txBox="1"/>
          <p:nvPr/>
        </p:nvSpPr>
        <p:spPr>
          <a:xfrm>
            <a:off x="1053200" y="141000"/>
            <a:ext cx="2194800" cy="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191919"/>
                </a:solidFill>
              </a:rPr>
              <a:t>Microsoft Corporation (MSFT)</a:t>
            </a:r>
            <a:endParaRPr sz="1000">
              <a:solidFill>
                <a:srgbClr val="191919"/>
              </a:solidFill>
              <a:latin typeface="Albert Sans"/>
              <a:ea typeface="Albert Sans"/>
              <a:cs typeface="Albert Sans"/>
              <a:sym typeface="Albert Sans"/>
            </a:endParaRPr>
          </a:p>
        </p:txBody>
      </p:sp>
      <p:pic>
        <p:nvPicPr>
          <p:cNvPr id="786" name="Google Shape;786;p59"/>
          <p:cNvPicPr preferRelativeResize="0"/>
          <p:nvPr/>
        </p:nvPicPr>
        <p:blipFill>
          <a:blip r:embed="rId4">
            <a:alphaModFix/>
          </a:blip>
          <a:stretch>
            <a:fillRect/>
          </a:stretch>
        </p:blipFill>
        <p:spPr>
          <a:xfrm>
            <a:off x="-250" y="2476025"/>
            <a:ext cx="4157874" cy="2667475"/>
          </a:xfrm>
          <a:prstGeom prst="rect">
            <a:avLst/>
          </a:prstGeom>
          <a:noFill/>
          <a:ln>
            <a:noFill/>
          </a:ln>
        </p:spPr>
      </p:pic>
      <p:sp>
        <p:nvSpPr>
          <p:cNvPr id="787" name="Google Shape;787;p59"/>
          <p:cNvSpPr txBox="1"/>
          <p:nvPr/>
        </p:nvSpPr>
        <p:spPr>
          <a:xfrm>
            <a:off x="1053200" y="2620700"/>
            <a:ext cx="19788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000">
                <a:solidFill>
                  <a:schemeClr val="lt1"/>
                </a:solidFill>
              </a:rPr>
              <a:t>Alphabet Inc. (GOOGL)</a:t>
            </a:r>
            <a:endParaRPr sz="1000">
              <a:solidFill>
                <a:schemeClr val="lt1"/>
              </a:solidFill>
              <a:latin typeface="Albert Sans"/>
              <a:ea typeface="Albert Sans"/>
              <a:cs typeface="Albert Sans"/>
              <a:sym typeface="Albert Sans"/>
            </a:endParaRPr>
          </a:p>
        </p:txBody>
      </p:sp>
      <p:pic>
        <p:nvPicPr>
          <p:cNvPr id="788" name="Google Shape;788;p59"/>
          <p:cNvPicPr preferRelativeResize="0"/>
          <p:nvPr/>
        </p:nvPicPr>
        <p:blipFill>
          <a:blip r:embed="rId5">
            <a:alphaModFix/>
          </a:blip>
          <a:stretch>
            <a:fillRect/>
          </a:stretch>
        </p:blipFill>
        <p:spPr>
          <a:xfrm>
            <a:off x="4157875" y="-29838"/>
            <a:ext cx="5027550" cy="2535700"/>
          </a:xfrm>
          <a:prstGeom prst="rect">
            <a:avLst/>
          </a:prstGeom>
          <a:noFill/>
          <a:ln>
            <a:noFill/>
          </a:ln>
        </p:spPr>
      </p:pic>
      <p:pic>
        <p:nvPicPr>
          <p:cNvPr id="789" name="Google Shape;789;p59"/>
          <p:cNvPicPr preferRelativeResize="0"/>
          <p:nvPr/>
        </p:nvPicPr>
        <p:blipFill>
          <a:blip r:embed="rId6">
            <a:alphaModFix/>
          </a:blip>
          <a:stretch>
            <a:fillRect/>
          </a:stretch>
        </p:blipFill>
        <p:spPr>
          <a:xfrm>
            <a:off x="4157625" y="2486525"/>
            <a:ext cx="4986376" cy="266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0"/>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Performance Metrics</a:t>
            </a:r>
            <a:endParaRPr/>
          </a:p>
        </p:txBody>
      </p:sp>
      <p:sp>
        <p:nvSpPr>
          <p:cNvPr id="795" name="Google Shape;795;p60"/>
          <p:cNvSpPr txBox="1"/>
          <p:nvPr>
            <p:ph idx="2" type="subTitle"/>
          </p:nvPr>
        </p:nvSpPr>
        <p:spPr>
          <a:xfrm>
            <a:off x="122900" y="745775"/>
            <a:ext cx="4262100" cy="393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chemeClr val="accent4"/>
              </a:solidFill>
              <a:latin typeface="Arial"/>
              <a:ea typeface="Arial"/>
              <a:cs typeface="Arial"/>
              <a:sym typeface="Arial"/>
            </a:endParaRPr>
          </a:p>
          <a:p>
            <a:pPr indent="0" lvl="0" marL="0" rtl="0" algn="l">
              <a:lnSpc>
                <a:spcPct val="115000"/>
              </a:lnSpc>
              <a:spcBef>
                <a:spcPts val="0"/>
              </a:spcBef>
              <a:spcAft>
                <a:spcPts val="0"/>
              </a:spcAft>
              <a:buNone/>
            </a:pPr>
            <a:r>
              <a:rPr b="1" lang="en" sz="1000">
                <a:solidFill>
                  <a:schemeClr val="accent4"/>
                </a:solidFill>
                <a:latin typeface="Arial"/>
                <a:ea typeface="Arial"/>
                <a:cs typeface="Arial"/>
                <a:sym typeface="Arial"/>
              </a:rPr>
              <a:t>(i)RMSE (Root Mean Squared Error)</a:t>
            </a:r>
            <a:endParaRPr b="1" sz="1000">
              <a:solidFill>
                <a:schemeClr val="accent4"/>
              </a:solidFill>
              <a:latin typeface="Arial"/>
              <a:ea typeface="Arial"/>
              <a:cs typeface="Arial"/>
              <a:sym typeface="Arial"/>
            </a:endParaRPr>
          </a:p>
          <a:p>
            <a:pPr indent="0" lvl="0" marL="720090" rtl="0" algn="l">
              <a:lnSpc>
                <a:spcPct val="115000"/>
              </a:lnSpc>
              <a:spcBef>
                <a:spcPts val="0"/>
              </a:spcBef>
              <a:spcAft>
                <a:spcPts val="0"/>
              </a:spcAft>
              <a:buNone/>
            </a:pPr>
            <a:r>
              <a:rPr lang="en" sz="1000">
                <a:solidFill>
                  <a:schemeClr val="accent4"/>
                </a:solidFill>
                <a:latin typeface="Arial"/>
                <a:ea typeface="Arial"/>
                <a:cs typeface="Arial"/>
                <a:sym typeface="Arial"/>
              </a:rPr>
              <a:t>The average prediction error for Microsoft is approximately $14.87, which is competitive compared to other companies, except for Apple, which has the lowest RMSE at $12.89. In contrast, both Tesla and Meta show higher errors at $25.91 each.</a:t>
            </a:r>
            <a:endParaRPr sz="1000">
              <a:solidFill>
                <a:schemeClr val="accent4"/>
              </a:solidFill>
              <a:latin typeface="Arial"/>
              <a:ea typeface="Arial"/>
              <a:cs typeface="Arial"/>
              <a:sym typeface="Arial"/>
            </a:endParaRPr>
          </a:p>
          <a:p>
            <a:pPr indent="0" lvl="0" marL="720090" rtl="0" algn="l">
              <a:lnSpc>
                <a:spcPct val="115000"/>
              </a:lnSpc>
              <a:spcBef>
                <a:spcPts val="0"/>
              </a:spcBef>
              <a:spcAft>
                <a:spcPts val="0"/>
              </a:spcAft>
              <a:buNone/>
            </a:pPr>
            <a:r>
              <a:t/>
            </a:r>
            <a:endParaRPr sz="1000">
              <a:solidFill>
                <a:schemeClr val="accent4"/>
              </a:solidFill>
              <a:latin typeface="Arial"/>
              <a:ea typeface="Arial"/>
              <a:cs typeface="Arial"/>
              <a:sym typeface="Arial"/>
            </a:endParaRPr>
          </a:p>
          <a:p>
            <a:pPr indent="0" lvl="0" marL="0" rtl="0" algn="l">
              <a:lnSpc>
                <a:spcPct val="115000"/>
              </a:lnSpc>
              <a:spcBef>
                <a:spcPts val="0"/>
              </a:spcBef>
              <a:spcAft>
                <a:spcPts val="0"/>
              </a:spcAft>
              <a:buNone/>
            </a:pPr>
            <a:r>
              <a:rPr b="1" lang="en" sz="1000">
                <a:solidFill>
                  <a:schemeClr val="accent4"/>
                </a:solidFill>
                <a:latin typeface="Arial"/>
                <a:ea typeface="Arial"/>
                <a:cs typeface="Arial"/>
                <a:sym typeface="Arial"/>
              </a:rPr>
              <a:t>(ii)</a:t>
            </a:r>
            <a:r>
              <a:rPr b="1" lang="en" sz="1000">
                <a:solidFill>
                  <a:schemeClr val="accent4"/>
                </a:solidFill>
                <a:latin typeface="Arial"/>
                <a:ea typeface="Arial"/>
                <a:cs typeface="Arial"/>
                <a:sym typeface="Arial"/>
              </a:rPr>
              <a:t>MAPE (Mean Absolute Percentage Error)</a:t>
            </a:r>
            <a:endParaRPr b="1" sz="1000">
              <a:solidFill>
                <a:schemeClr val="accent4"/>
              </a:solidFill>
              <a:latin typeface="Arial"/>
              <a:ea typeface="Arial"/>
              <a:cs typeface="Arial"/>
              <a:sym typeface="Arial"/>
            </a:endParaRPr>
          </a:p>
          <a:p>
            <a:pPr indent="0" lvl="0" marL="720090" rtl="0" algn="l">
              <a:lnSpc>
                <a:spcPct val="115000"/>
              </a:lnSpc>
              <a:spcBef>
                <a:spcPts val="0"/>
              </a:spcBef>
              <a:spcAft>
                <a:spcPts val="0"/>
              </a:spcAft>
              <a:buNone/>
            </a:pPr>
            <a:r>
              <a:rPr lang="en" sz="1000">
                <a:solidFill>
                  <a:schemeClr val="accent4"/>
                </a:solidFill>
                <a:latin typeface="Arial"/>
                <a:ea typeface="Arial"/>
                <a:cs typeface="Arial"/>
                <a:sym typeface="Arial"/>
              </a:rPr>
              <a:t>The MAPE values for all companies are notably high, indicating significant challenges in accurately capturing price movements. Microsoft and Tesla exhibit a MAPE of 99.80%, while Meta has a similar value of 99.79%. Apple and Google perform slightly better with MAPE values of 99.64% and 99.56%, respectively. This suggests that the model's predictions are, on average, nearly 100% off across the board.</a:t>
            </a:r>
            <a:endParaRPr b="1" sz="1000">
              <a:solidFill>
                <a:schemeClr val="accent4"/>
              </a:solidFill>
              <a:latin typeface="Arial"/>
              <a:ea typeface="Arial"/>
              <a:cs typeface="Arial"/>
              <a:sym typeface="Arial"/>
            </a:endParaRPr>
          </a:p>
        </p:txBody>
      </p:sp>
      <p:graphicFrame>
        <p:nvGraphicFramePr>
          <p:cNvPr id="796" name="Google Shape;796;p60"/>
          <p:cNvGraphicFramePr/>
          <p:nvPr/>
        </p:nvGraphicFramePr>
        <p:xfrm>
          <a:off x="4385000" y="1003875"/>
          <a:ext cx="3000000" cy="3000000"/>
        </p:xfrm>
        <a:graphic>
          <a:graphicData uri="http://schemas.openxmlformats.org/drawingml/2006/table">
            <a:tbl>
              <a:tblPr bandRow="1">
                <a:noFill/>
                <a:tableStyleId>{7F55B809-F01D-4E67-9592-D37FF60AA575}</a:tableStyleId>
              </a:tblPr>
              <a:tblGrid>
                <a:gridCol w="779625"/>
                <a:gridCol w="779625"/>
                <a:gridCol w="780125"/>
                <a:gridCol w="780125"/>
                <a:gridCol w="780125"/>
                <a:gridCol w="780125"/>
              </a:tblGrid>
              <a:tr h="206100">
                <a:tc>
                  <a:txBody>
                    <a:bodyPr/>
                    <a:lstStyle/>
                    <a:p>
                      <a:pPr indent="0" lvl="0" marL="0" rtl="0" algn="ctr">
                        <a:spcBef>
                          <a:spcPts val="0"/>
                        </a:spcBef>
                        <a:spcAft>
                          <a:spcPts val="0"/>
                        </a:spcAft>
                        <a:buNone/>
                      </a:pPr>
                      <a:r>
                        <a:rPr b="1" lang="en" sz="800" u="sng">
                          <a:solidFill>
                            <a:schemeClr val="lt1"/>
                          </a:solidFill>
                        </a:rPr>
                        <a:t>Metric</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Meta</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Microsoft</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Tesla</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Apple</a:t>
                      </a:r>
                      <a:endParaRPr b="1"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Google</a:t>
                      </a:r>
                      <a:endParaRPr b="1"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r h="1030525">
                <a:tc>
                  <a:txBody>
                    <a:bodyPr/>
                    <a:lstStyle/>
                    <a:p>
                      <a:pPr indent="0" lvl="0" marL="0" rtl="0" algn="l">
                        <a:spcBef>
                          <a:spcPts val="0"/>
                        </a:spcBef>
                        <a:spcAft>
                          <a:spcPts val="0"/>
                        </a:spcAft>
                        <a:buNone/>
                      </a:pPr>
                      <a:r>
                        <a:rPr b="1" lang="en" sz="800">
                          <a:solidFill>
                            <a:schemeClr val="lt1"/>
                          </a:solidFill>
                        </a:rPr>
                        <a:t>Root Mean Squared Error (RMSE)</a:t>
                      </a:r>
                      <a:endParaRPr b="1"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25.91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14.87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25.91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12.89</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14.02</a:t>
                      </a:r>
                      <a:endParaRPr sz="800">
                        <a:solidFill>
                          <a:schemeClr val="lt1"/>
                        </a:solidFill>
                      </a:endParaRPr>
                    </a:p>
                    <a:p>
                      <a:pPr indent="0" lvl="0" marL="0" rtl="0" algn="l">
                        <a:spcBef>
                          <a:spcPts val="0"/>
                        </a:spcBef>
                        <a:spcAft>
                          <a:spcPts val="0"/>
                        </a:spcAft>
                        <a:buNone/>
                      </a:pPr>
                      <a:r>
                        <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r h="824425">
                <a:tc>
                  <a:txBody>
                    <a:bodyPr/>
                    <a:lstStyle/>
                    <a:p>
                      <a:pPr indent="0" lvl="0" marL="0" rtl="0" algn="l">
                        <a:spcBef>
                          <a:spcPts val="0"/>
                        </a:spcBef>
                        <a:spcAft>
                          <a:spcPts val="0"/>
                        </a:spcAft>
                        <a:buNone/>
                      </a:pPr>
                      <a:r>
                        <a:rPr b="1" lang="en" sz="800">
                          <a:solidFill>
                            <a:schemeClr val="lt1"/>
                          </a:solidFill>
                        </a:rPr>
                        <a:t>Mean Absolute Error (MAE)</a:t>
                      </a:r>
                      <a:endParaRPr b="1"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17.87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12.11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17.87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10.50</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11.95</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r h="412225">
                <a:tc>
                  <a:txBody>
                    <a:bodyPr/>
                    <a:lstStyle/>
                    <a:p>
                      <a:pPr indent="0" lvl="0" marL="0" rtl="0" algn="l">
                        <a:spcBef>
                          <a:spcPts val="0"/>
                        </a:spcBef>
                        <a:spcAft>
                          <a:spcPts val="0"/>
                        </a:spcAft>
                        <a:buNone/>
                      </a:pPr>
                      <a:r>
                        <a:rPr b="1" lang="en" sz="800">
                          <a:solidFill>
                            <a:schemeClr val="lt1"/>
                          </a:solidFill>
                        </a:rPr>
                        <a:t>R-squared (R²)</a:t>
                      </a:r>
                      <a:endParaRPr b="1"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0.79</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0.79</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0.71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0.46</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1"/>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Performance Metrics</a:t>
            </a:r>
            <a:endParaRPr/>
          </a:p>
        </p:txBody>
      </p:sp>
      <p:sp>
        <p:nvSpPr>
          <p:cNvPr id="802" name="Google Shape;802;p61"/>
          <p:cNvSpPr txBox="1"/>
          <p:nvPr>
            <p:ph idx="2" type="subTitle"/>
          </p:nvPr>
        </p:nvSpPr>
        <p:spPr>
          <a:xfrm>
            <a:off x="0" y="707975"/>
            <a:ext cx="4377300" cy="393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accent4"/>
              </a:solidFill>
              <a:latin typeface="Arial"/>
              <a:ea typeface="Arial"/>
              <a:cs typeface="Arial"/>
              <a:sym typeface="Arial"/>
            </a:endParaRPr>
          </a:p>
          <a:p>
            <a:pPr indent="0" lvl="0" marL="0" rtl="0" algn="l">
              <a:lnSpc>
                <a:spcPct val="115000"/>
              </a:lnSpc>
              <a:spcBef>
                <a:spcPts val="0"/>
              </a:spcBef>
              <a:spcAft>
                <a:spcPts val="0"/>
              </a:spcAft>
              <a:buNone/>
            </a:pPr>
            <a:r>
              <a:rPr b="1" lang="en" sz="1000">
                <a:solidFill>
                  <a:schemeClr val="accent4"/>
                </a:solidFill>
                <a:latin typeface="Arial"/>
                <a:ea typeface="Arial"/>
                <a:cs typeface="Arial"/>
                <a:sym typeface="Arial"/>
              </a:rPr>
              <a:t>(iii) MAE (Mean Absolute Error)</a:t>
            </a:r>
            <a:endParaRPr b="1" sz="1000">
              <a:solidFill>
                <a:schemeClr val="accent4"/>
              </a:solidFill>
              <a:latin typeface="Arial"/>
              <a:ea typeface="Arial"/>
              <a:cs typeface="Arial"/>
              <a:sym typeface="Arial"/>
            </a:endParaRPr>
          </a:p>
          <a:p>
            <a:pPr indent="0" lvl="0" marL="720090" rtl="0" algn="l">
              <a:lnSpc>
                <a:spcPct val="115000"/>
              </a:lnSpc>
              <a:spcBef>
                <a:spcPts val="0"/>
              </a:spcBef>
              <a:spcAft>
                <a:spcPts val="0"/>
              </a:spcAft>
              <a:buNone/>
            </a:pPr>
            <a:r>
              <a:rPr lang="en" sz="1000">
                <a:solidFill>
                  <a:schemeClr val="accent4"/>
                </a:solidFill>
                <a:latin typeface="Arial"/>
                <a:ea typeface="Arial"/>
                <a:cs typeface="Arial"/>
                <a:sym typeface="Arial"/>
              </a:rPr>
              <a:t>MAE measures the average magnitude of errors without considering their direction. For Microsoft, the MAE is $12.11, while Apple has the best performance with an MAE of $10.50. In contrast, Tesla and Meta show higher MAE values of $17.87 each, indicating that, on average, the model’s predictions are relatively accurate but still have a margin of error.</a:t>
            </a:r>
            <a:endParaRPr sz="1000">
              <a:solidFill>
                <a:schemeClr val="accent4"/>
              </a:solidFill>
              <a:latin typeface="Arial"/>
              <a:ea typeface="Arial"/>
              <a:cs typeface="Arial"/>
              <a:sym typeface="Arial"/>
            </a:endParaRPr>
          </a:p>
          <a:p>
            <a:pPr indent="0" lvl="0" marL="720090" rtl="0" algn="l">
              <a:lnSpc>
                <a:spcPct val="115000"/>
              </a:lnSpc>
              <a:spcBef>
                <a:spcPts val="0"/>
              </a:spcBef>
              <a:spcAft>
                <a:spcPts val="0"/>
              </a:spcAft>
              <a:buNone/>
            </a:pPr>
            <a:r>
              <a:t/>
            </a:r>
            <a:endParaRPr sz="1000">
              <a:solidFill>
                <a:schemeClr val="accent4"/>
              </a:solidFill>
              <a:latin typeface="Arial"/>
              <a:ea typeface="Arial"/>
              <a:cs typeface="Arial"/>
              <a:sym typeface="Arial"/>
            </a:endParaRPr>
          </a:p>
          <a:p>
            <a:pPr indent="0" lvl="0" marL="0" rtl="0" algn="l">
              <a:lnSpc>
                <a:spcPct val="115000"/>
              </a:lnSpc>
              <a:spcBef>
                <a:spcPts val="0"/>
              </a:spcBef>
              <a:spcAft>
                <a:spcPts val="0"/>
              </a:spcAft>
              <a:buNone/>
            </a:pPr>
            <a:r>
              <a:rPr b="1" lang="en" sz="1000">
                <a:solidFill>
                  <a:schemeClr val="accent4"/>
                </a:solidFill>
                <a:latin typeface="Arial"/>
                <a:ea typeface="Arial"/>
                <a:cs typeface="Arial"/>
                <a:sym typeface="Arial"/>
              </a:rPr>
              <a:t>(iv) R² (R-squared)</a:t>
            </a:r>
            <a:endParaRPr b="1" sz="1000">
              <a:solidFill>
                <a:schemeClr val="accent4"/>
              </a:solidFill>
              <a:latin typeface="Arial"/>
              <a:ea typeface="Arial"/>
              <a:cs typeface="Arial"/>
              <a:sym typeface="Arial"/>
            </a:endParaRPr>
          </a:p>
          <a:p>
            <a:pPr indent="0" lvl="0" marL="720090" rtl="0" algn="l">
              <a:lnSpc>
                <a:spcPct val="115000"/>
              </a:lnSpc>
              <a:spcBef>
                <a:spcPts val="0"/>
              </a:spcBef>
              <a:spcAft>
                <a:spcPts val="0"/>
              </a:spcAft>
              <a:buNone/>
            </a:pPr>
            <a:r>
              <a:rPr lang="en" sz="1000">
                <a:solidFill>
                  <a:schemeClr val="accent4"/>
                </a:solidFill>
                <a:latin typeface="Arial"/>
                <a:ea typeface="Arial"/>
                <a:cs typeface="Arial"/>
                <a:sym typeface="Arial"/>
              </a:rPr>
              <a:t>The R² value indicates the proportion of variance in stock prices that can be explained by the model. Microsoft leads with an R² of 0.87, suggesting a strong correlation between predicted and actual values. Tesla and Meta have a solid R² of 0.79, while Apple’s value of 0.71 indicates a moderate correlation. Google, however, has the lowest R² at 0.46, suggesting that only 46% of the variance in stock prices can be explained by the model.</a:t>
            </a:r>
            <a:endParaRPr sz="1000">
              <a:solidFill>
                <a:schemeClr val="accent4"/>
              </a:solidFill>
              <a:latin typeface="Arial"/>
              <a:ea typeface="Arial"/>
              <a:cs typeface="Arial"/>
              <a:sym typeface="Arial"/>
            </a:endParaRPr>
          </a:p>
          <a:p>
            <a:pPr indent="0" lvl="0" marL="450215" rtl="0" algn="l">
              <a:lnSpc>
                <a:spcPct val="115000"/>
              </a:lnSpc>
              <a:spcBef>
                <a:spcPts val="0"/>
              </a:spcBef>
              <a:spcAft>
                <a:spcPts val="0"/>
              </a:spcAft>
              <a:buNone/>
            </a:pPr>
            <a:r>
              <a:t/>
            </a:r>
            <a:endParaRPr b="1" sz="1000">
              <a:solidFill>
                <a:schemeClr val="accent4"/>
              </a:solidFill>
              <a:latin typeface="Arial"/>
              <a:ea typeface="Arial"/>
              <a:cs typeface="Arial"/>
              <a:sym typeface="Arial"/>
            </a:endParaRPr>
          </a:p>
        </p:txBody>
      </p:sp>
      <p:graphicFrame>
        <p:nvGraphicFramePr>
          <p:cNvPr id="803" name="Google Shape;803;p61"/>
          <p:cNvGraphicFramePr/>
          <p:nvPr/>
        </p:nvGraphicFramePr>
        <p:xfrm>
          <a:off x="4464250" y="960225"/>
          <a:ext cx="3000000" cy="3000000"/>
        </p:xfrm>
        <a:graphic>
          <a:graphicData uri="http://schemas.openxmlformats.org/drawingml/2006/table">
            <a:tbl>
              <a:tblPr bandRow="1">
                <a:noFill/>
                <a:tableStyleId>{7F55B809-F01D-4E67-9592-D37FF60AA575}</a:tableStyleId>
              </a:tblPr>
              <a:tblGrid>
                <a:gridCol w="779625"/>
                <a:gridCol w="779625"/>
                <a:gridCol w="780125"/>
                <a:gridCol w="780125"/>
                <a:gridCol w="780125"/>
                <a:gridCol w="780125"/>
              </a:tblGrid>
              <a:tr h="206100">
                <a:tc>
                  <a:txBody>
                    <a:bodyPr/>
                    <a:lstStyle/>
                    <a:p>
                      <a:pPr indent="0" lvl="0" marL="0" rtl="0" algn="ctr">
                        <a:spcBef>
                          <a:spcPts val="0"/>
                        </a:spcBef>
                        <a:spcAft>
                          <a:spcPts val="0"/>
                        </a:spcAft>
                        <a:buNone/>
                      </a:pPr>
                      <a:r>
                        <a:rPr b="1" lang="en" sz="800" u="sng">
                          <a:solidFill>
                            <a:schemeClr val="lt1"/>
                          </a:solidFill>
                        </a:rPr>
                        <a:t>Metric</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Meta</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Microsoft</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Tesla</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Apple</a:t>
                      </a:r>
                      <a:endParaRPr b="1"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Google</a:t>
                      </a:r>
                      <a:endParaRPr b="1"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r h="1030525">
                <a:tc>
                  <a:txBody>
                    <a:bodyPr/>
                    <a:lstStyle/>
                    <a:p>
                      <a:pPr indent="0" lvl="0" marL="0" rtl="0" algn="l">
                        <a:spcBef>
                          <a:spcPts val="0"/>
                        </a:spcBef>
                        <a:spcAft>
                          <a:spcPts val="0"/>
                        </a:spcAft>
                        <a:buNone/>
                      </a:pPr>
                      <a:r>
                        <a:rPr b="1" lang="en" sz="800">
                          <a:solidFill>
                            <a:schemeClr val="lt1"/>
                          </a:solidFill>
                        </a:rPr>
                        <a:t>Root Mean Squared Error (RMSE)</a:t>
                      </a:r>
                      <a:endParaRPr b="1"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25.91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14.87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25.91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12.89</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14.02</a:t>
                      </a:r>
                      <a:endParaRPr sz="800">
                        <a:solidFill>
                          <a:schemeClr val="lt1"/>
                        </a:solidFill>
                      </a:endParaRPr>
                    </a:p>
                    <a:p>
                      <a:pPr indent="0" lvl="0" marL="0" rtl="0" algn="l">
                        <a:spcBef>
                          <a:spcPts val="0"/>
                        </a:spcBef>
                        <a:spcAft>
                          <a:spcPts val="0"/>
                        </a:spcAft>
                        <a:buNone/>
                      </a:pPr>
                      <a:r>
                        <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r h="824425">
                <a:tc>
                  <a:txBody>
                    <a:bodyPr/>
                    <a:lstStyle/>
                    <a:p>
                      <a:pPr indent="0" lvl="0" marL="0" rtl="0" algn="l">
                        <a:spcBef>
                          <a:spcPts val="0"/>
                        </a:spcBef>
                        <a:spcAft>
                          <a:spcPts val="0"/>
                        </a:spcAft>
                        <a:buNone/>
                      </a:pPr>
                      <a:r>
                        <a:rPr b="1" lang="en" sz="800">
                          <a:solidFill>
                            <a:schemeClr val="lt1"/>
                          </a:solidFill>
                        </a:rPr>
                        <a:t>Mean Absolute Error (MAE)</a:t>
                      </a:r>
                      <a:endParaRPr b="1"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17.87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12.11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17.87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10.50</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11.95</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r h="412225">
                <a:tc>
                  <a:txBody>
                    <a:bodyPr/>
                    <a:lstStyle/>
                    <a:p>
                      <a:pPr indent="0" lvl="0" marL="0" rtl="0" algn="l">
                        <a:spcBef>
                          <a:spcPts val="0"/>
                        </a:spcBef>
                        <a:spcAft>
                          <a:spcPts val="0"/>
                        </a:spcAft>
                        <a:buNone/>
                      </a:pPr>
                      <a:r>
                        <a:rPr b="1" lang="en" sz="800">
                          <a:solidFill>
                            <a:schemeClr val="lt1"/>
                          </a:solidFill>
                        </a:rPr>
                        <a:t>R-squared (R²)</a:t>
                      </a:r>
                      <a:endParaRPr b="1"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0.79</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0.79</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0.71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0.46</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2"/>
          <p:cNvSpPr txBox="1"/>
          <p:nvPr>
            <p:ph idx="1" type="subTitle"/>
          </p:nvPr>
        </p:nvSpPr>
        <p:spPr>
          <a:xfrm>
            <a:off x="5002946" y="2939601"/>
            <a:ext cx="3350400" cy="13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2"/>
          <p:cNvSpPr txBox="1"/>
          <p:nvPr>
            <p:ph idx="4" type="subTitle"/>
          </p:nvPr>
        </p:nvSpPr>
        <p:spPr>
          <a:xfrm>
            <a:off x="5002942" y="2365950"/>
            <a:ext cx="3350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10" name="Google Shape;810;p62"/>
          <p:cNvGraphicFramePr/>
          <p:nvPr/>
        </p:nvGraphicFramePr>
        <p:xfrm>
          <a:off x="4464250" y="1171200"/>
          <a:ext cx="3000000" cy="3000000"/>
        </p:xfrm>
        <a:graphic>
          <a:graphicData uri="http://schemas.openxmlformats.org/drawingml/2006/table">
            <a:tbl>
              <a:tblPr bandRow="1">
                <a:noFill/>
                <a:tableStyleId>{7F55B809-F01D-4E67-9592-D37FF60AA575}</a:tableStyleId>
              </a:tblPr>
              <a:tblGrid>
                <a:gridCol w="779625"/>
                <a:gridCol w="779625"/>
                <a:gridCol w="780125"/>
                <a:gridCol w="780125"/>
                <a:gridCol w="780125"/>
                <a:gridCol w="780125"/>
              </a:tblGrid>
              <a:tr h="206100">
                <a:tc>
                  <a:txBody>
                    <a:bodyPr/>
                    <a:lstStyle/>
                    <a:p>
                      <a:pPr indent="0" lvl="0" marL="0" rtl="0" algn="ctr">
                        <a:spcBef>
                          <a:spcPts val="0"/>
                        </a:spcBef>
                        <a:spcAft>
                          <a:spcPts val="0"/>
                        </a:spcAft>
                        <a:buNone/>
                      </a:pPr>
                      <a:r>
                        <a:rPr b="1" lang="en" sz="800" u="sng">
                          <a:solidFill>
                            <a:schemeClr val="lt1"/>
                          </a:solidFill>
                        </a:rPr>
                        <a:t>Metric</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Meta</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Microsoft</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Tesla</a:t>
                      </a:r>
                      <a:endParaRPr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Apple</a:t>
                      </a:r>
                      <a:endParaRPr b="1"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800" u="sng">
                          <a:solidFill>
                            <a:schemeClr val="lt1"/>
                          </a:solidFill>
                        </a:rPr>
                        <a:t>Google</a:t>
                      </a:r>
                      <a:endParaRPr b="1" sz="800" u="sng">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r h="1030525">
                <a:tc>
                  <a:txBody>
                    <a:bodyPr/>
                    <a:lstStyle/>
                    <a:p>
                      <a:pPr indent="0" lvl="0" marL="0" rtl="0" algn="l">
                        <a:spcBef>
                          <a:spcPts val="0"/>
                        </a:spcBef>
                        <a:spcAft>
                          <a:spcPts val="0"/>
                        </a:spcAft>
                        <a:buNone/>
                      </a:pPr>
                      <a:r>
                        <a:rPr b="1" lang="en" sz="800">
                          <a:solidFill>
                            <a:schemeClr val="lt1"/>
                          </a:solidFill>
                        </a:rPr>
                        <a:t>Root Mean Squared Error (RMSE)</a:t>
                      </a:r>
                      <a:endParaRPr b="1"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25.91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14.87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25.91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12.89</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14.02</a:t>
                      </a:r>
                      <a:endParaRPr sz="800">
                        <a:solidFill>
                          <a:schemeClr val="lt1"/>
                        </a:solidFill>
                      </a:endParaRPr>
                    </a:p>
                    <a:p>
                      <a:pPr indent="0" lvl="0" marL="0" rtl="0" algn="l">
                        <a:spcBef>
                          <a:spcPts val="0"/>
                        </a:spcBef>
                        <a:spcAft>
                          <a:spcPts val="0"/>
                        </a:spcAft>
                        <a:buNone/>
                      </a:pPr>
                      <a:r>
                        <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r h="824425">
                <a:tc>
                  <a:txBody>
                    <a:bodyPr/>
                    <a:lstStyle/>
                    <a:p>
                      <a:pPr indent="0" lvl="0" marL="0" rtl="0" algn="l">
                        <a:spcBef>
                          <a:spcPts val="0"/>
                        </a:spcBef>
                        <a:spcAft>
                          <a:spcPts val="0"/>
                        </a:spcAft>
                        <a:buNone/>
                      </a:pPr>
                      <a:r>
                        <a:rPr b="1" lang="en" sz="800">
                          <a:solidFill>
                            <a:schemeClr val="lt1"/>
                          </a:solidFill>
                        </a:rPr>
                        <a:t>Mean Absolute Error (MAE)</a:t>
                      </a:r>
                      <a:endParaRPr b="1"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17.87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12.11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17.87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10.50</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11.95</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r h="412225">
                <a:tc>
                  <a:txBody>
                    <a:bodyPr/>
                    <a:lstStyle/>
                    <a:p>
                      <a:pPr indent="0" lvl="0" marL="0" rtl="0" algn="l">
                        <a:spcBef>
                          <a:spcPts val="0"/>
                        </a:spcBef>
                        <a:spcAft>
                          <a:spcPts val="0"/>
                        </a:spcAft>
                        <a:buNone/>
                      </a:pPr>
                      <a:r>
                        <a:rPr b="1" lang="en" sz="800">
                          <a:solidFill>
                            <a:schemeClr val="lt1"/>
                          </a:solidFill>
                        </a:rPr>
                        <a:t>R-squared (R²)</a:t>
                      </a:r>
                      <a:endParaRPr b="1"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0.79</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0.87</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0.79</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0.71</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rPr>
                        <a:t>0.46</a:t>
                      </a:r>
                      <a:endParaRPr sz="800">
                        <a:solidFill>
                          <a:schemeClr val="lt1"/>
                        </a:solidFill>
                      </a:endParaRPr>
                    </a:p>
                  </a:txBody>
                  <a:tcPr marT="0" marB="0" marR="68575" marL="68575">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chemeClr val="accent4"/>
                    </a:solidFill>
                  </a:tcPr>
                </a:tc>
              </a:tr>
            </a:tbl>
          </a:graphicData>
        </a:graphic>
      </p:graphicFrame>
      <p:sp>
        <p:nvSpPr>
          <p:cNvPr id="811" name="Google Shape;811;p62"/>
          <p:cNvSpPr txBox="1"/>
          <p:nvPr/>
        </p:nvSpPr>
        <p:spPr>
          <a:xfrm>
            <a:off x="251225" y="1415175"/>
            <a:ext cx="4052100" cy="17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u="sng">
                <a:solidFill>
                  <a:schemeClr val="accent4"/>
                </a:solidFill>
              </a:rPr>
              <a:t>Conclusion </a:t>
            </a:r>
            <a:endParaRPr b="1" sz="1000" u="sng">
              <a:solidFill>
                <a:schemeClr val="accent4"/>
              </a:solidFill>
            </a:endParaRPr>
          </a:p>
          <a:p>
            <a:pPr indent="0" lvl="0" marL="0" rtl="0" algn="l">
              <a:lnSpc>
                <a:spcPct val="115000"/>
              </a:lnSpc>
              <a:spcBef>
                <a:spcPts val="0"/>
              </a:spcBef>
              <a:spcAft>
                <a:spcPts val="0"/>
              </a:spcAft>
              <a:buNone/>
            </a:pPr>
            <a:r>
              <a:t/>
            </a:r>
            <a:endParaRPr b="1" sz="1000" u="sng">
              <a:solidFill>
                <a:schemeClr val="accent4"/>
              </a:solidFill>
            </a:endParaRPr>
          </a:p>
          <a:p>
            <a:pPr indent="-292100" lvl="0" marL="457200" rtl="0" algn="l">
              <a:lnSpc>
                <a:spcPct val="115000"/>
              </a:lnSpc>
              <a:spcBef>
                <a:spcPts val="0"/>
              </a:spcBef>
              <a:spcAft>
                <a:spcPts val="0"/>
              </a:spcAft>
              <a:buClr>
                <a:schemeClr val="accent4"/>
              </a:buClr>
              <a:buSzPts val="1000"/>
              <a:buFont typeface="Noto Sans Symbols"/>
              <a:buChar char="●"/>
            </a:pPr>
            <a:r>
              <a:rPr b="1" lang="en" sz="1000">
                <a:solidFill>
                  <a:schemeClr val="accent4"/>
                </a:solidFill>
              </a:rPr>
              <a:t>Best Performance: </a:t>
            </a:r>
            <a:r>
              <a:rPr lang="en" sz="1000">
                <a:solidFill>
                  <a:schemeClr val="accent4"/>
                </a:solidFill>
              </a:rPr>
              <a:t>Apple had the lowest RMSE and MAE, suggesting the best predictive performance.</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Font typeface="Noto Sans Symbols"/>
              <a:buChar char="●"/>
            </a:pPr>
            <a:r>
              <a:rPr b="1" lang="en" sz="1000">
                <a:solidFill>
                  <a:schemeClr val="accent4"/>
                </a:solidFill>
              </a:rPr>
              <a:t>High MAPE: </a:t>
            </a:r>
            <a:r>
              <a:rPr lang="en" sz="1000">
                <a:solidFill>
                  <a:schemeClr val="accent4"/>
                </a:solidFill>
              </a:rPr>
              <a:t>All companies showed high MAPE, indicating challenges with volatility.</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Font typeface="Noto Sans Symbols"/>
              <a:buChar char="●"/>
            </a:pPr>
            <a:r>
              <a:rPr b="1" lang="en" sz="1000">
                <a:solidFill>
                  <a:schemeClr val="accent4"/>
                </a:solidFill>
              </a:rPr>
              <a:t>R² Values: </a:t>
            </a:r>
            <a:r>
              <a:rPr lang="en" sz="1000">
                <a:solidFill>
                  <a:schemeClr val="accent4"/>
                </a:solidFill>
              </a:rPr>
              <a:t>Microsoft had the highest R², indicating it explained the most variance; Google had the lowest.</a:t>
            </a:r>
            <a:endParaRPr b="1" sz="1000">
              <a:solidFill>
                <a:schemeClr val="accent4"/>
              </a:solidFill>
            </a:endParaRPr>
          </a:p>
          <a:p>
            <a:pPr indent="0" lvl="0" marL="0" rtl="0" algn="l">
              <a:spcBef>
                <a:spcPts val="0"/>
              </a:spcBef>
              <a:spcAft>
                <a:spcPts val="0"/>
              </a:spcAft>
              <a:buNone/>
            </a:pPr>
            <a:r>
              <a:t/>
            </a:r>
            <a:endParaRPr sz="1000">
              <a:solidFill>
                <a:schemeClr val="accent4"/>
              </a:solidFill>
              <a:latin typeface="Albert Sans"/>
              <a:ea typeface="Albert Sans"/>
              <a:cs typeface="Albert Sans"/>
              <a:sym typeface="Albert Sans"/>
            </a:endParaRPr>
          </a:p>
        </p:txBody>
      </p:sp>
      <p:sp>
        <p:nvSpPr>
          <p:cNvPr id="812" name="Google Shape;812;p62"/>
          <p:cNvSpPr txBox="1"/>
          <p:nvPr>
            <p:ph type="title"/>
          </p:nvPr>
        </p:nvSpPr>
        <p:spPr>
          <a:xfrm>
            <a:off x="872400" y="152400"/>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Performance Metrics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3"/>
          <p:cNvSpPr txBox="1"/>
          <p:nvPr>
            <p:ph idx="2" type="subTitle"/>
          </p:nvPr>
        </p:nvSpPr>
        <p:spPr>
          <a:xfrm>
            <a:off x="720000" y="415100"/>
            <a:ext cx="7848300" cy="97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chemeClr val="accent4"/>
              </a:solidFill>
              <a:latin typeface="Arial"/>
              <a:ea typeface="Arial"/>
              <a:cs typeface="Arial"/>
              <a:sym typeface="Arial"/>
            </a:endParaRPr>
          </a:p>
          <a:p>
            <a:pPr indent="0" lvl="0" marL="285750" rtl="0" algn="l">
              <a:lnSpc>
                <a:spcPct val="115000"/>
              </a:lnSpc>
              <a:spcBef>
                <a:spcPts val="0"/>
              </a:spcBef>
              <a:spcAft>
                <a:spcPts val="0"/>
              </a:spcAft>
              <a:buNone/>
            </a:pPr>
            <a:r>
              <a:rPr lang="en" sz="1000">
                <a:solidFill>
                  <a:schemeClr val="accent4"/>
                </a:solidFill>
                <a:latin typeface="Arial"/>
                <a:ea typeface="Arial"/>
                <a:cs typeface="Arial"/>
                <a:sym typeface="Arial"/>
              </a:rPr>
              <a:t>Analysing the percentage changes in stock prices for major companies like Meta, Microsoft, Tesla, Apple, and Google provides crucial insights into the effectiveness of our LSTM predictive model. By comparing the actual price changes with predicted values, we can identify discrepancies that highlight the model's strengths and weaknesses to further modify the model.</a:t>
            </a:r>
            <a:endParaRPr sz="1000">
              <a:solidFill>
                <a:schemeClr val="accent4"/>
              </a:solidFill>
            </a:endParaRPr>
          </a:p>
        </p:txBody>
      </p:sp>
      <p:graphicFrame>
        <p:nvGraphicFramePr>
          <p:cNvPr id="818" name="Google Shape;818;p63"/>
          <p:cNvGraphicFramePr/>
          <p:nvPr/>
        </p:nvGraphicFramePr>
        <p:xfrm>
          <a:off x="1620750" y="1291575"/>
          <a:ext cx="3000000" cy="3000000"/>
        </p:xfrm>
        <a:graphic>
          <a:graphicData uri="http://schemas.openxmlformats.org/drawingml/2006/table">
            <a:tbl>
              <a:tblPr bandRow="1">
                <a:noFill/>
                <a:tableStyleId>{7F55B809-F01D-4E67-9592-D37FF60AA575}</a:tableStyleId>
              </a:tblPr>
              <a:tblGrid>
                <a:gridCol w="1076950"/>
                <a:gridCol w="830575"/>
                <a:gridCol w="954400"/>
                <a:gridCol w="954400"/>
                <a:gridCol w="954400"/>
                <a:gridCol w="954400"/>
              </a:tblGrid>
              <a:tr h="12700">
                <a:tc>
                  <a:txBody>
                    <a:bodyPr/>
                    <a:lstStyle/>
                    <a:p>
                      <a:pPr indent="0" lvl="0" marL="0" rtl="0" algn="ctr">
                        <a:spcBef>
                          <a:spcPts val="0"/>
                        </a:spcBef>
                        <a:spcAft>
                          <a:spcPts val="0"/>
                        </a:spcAft>
                        <a:buNone/>
                      </a:pPr>
                      <a:r>
                        <a:t/>
                      </a:r>
                      <a:endParaRPr sz="1200" u="sng"/>
                    </a:p>
                  </a:txBody>
                  <a:tcPr marT="0" marB="0" marR="68575" marL="68575">
                    <a:solidFill>
                      <a:schemeClr val="accent5"/>
                    </a:solidFill>
                  </a:tcPr>
                </a:tc>
                <a:tc>
                  <a:txBody>
                    <a:bodyPr/>
                    <a:lstStyle/>
                    <a:p>
                      <a:pPr indent="0" lvl="0" marL="0" rtl="0" algn="ctr">
                        <a:spcBef>
                          <a:spcPts val="0"/>
                        </a:spcBef>
                        <a:spcAft>
                          <a:spcPts val="0"/>
                        </a:spcAft>
                        <a:buNone/>
                      </a:pPr>
                      <a:r>
                        <a:rPr b="1" lang="en" sz="1200" u="sng"/>
                        <a:t>Meta</a:t>
                      </a:r>
                      <a:endParaRPr sz="1200" u="sng"/>
                    </a:p>
                  </a:txBody>
                  <a:tcPr marT="0" marB="0" marR="68575" marL="68575">
                    <a:solidFill>
                      <a:schemeClr val="accent5"/>
                    </a:solidFill>
                  </a:tcPr>
                </a:tc>
                <a:tc>
                  <a:txBody>
                    <a:bodyPr/>
                    <a:lstStyle/>
                    <a:p>
                      <a:pPr indent="0" lvl="0" marL="0" rtl="0" algn="ctr">
                        <a:spcBef>
                          <a:spcPts val="0"/>
                        </a:spcBef>
                        <a:spcAft>
                          <a:spcPts val="0"/>
                        </a:spcAft>
                        <a:buNone/>
                      </a:pPr>
                      <a:r>
                        <a:rPr b="1" lang="en" sz="1200" u="sng"/>
                        <a:t>Microsoft</a:t>
                      </a:r>
                      <a:endParaRPr sz="1200" u="sng"/>
                    </a:p>
                  </a:txBody>
                  <a:tcPr marT="0" marB="0" marR="68575" marL="68575">
                    <a:solidFill>
                      <a:schemeClr val="accent5"/>
                    </a:solidFill>
                  </a:tcPr>
                </a:tc>
                <a:tc>
                  <a:txBody>
                    <a:bodyPr/>
                    <a:lstStyle/>
                    <a:p>
                      <a:pPr indent="0" lvl="0" marL="0" rtl="0" algn="ctr">
                        <a:spcBef>
                          <a:spcPts val="0"/>
                        </a:spcBef>
                        <a:spcAft>
                          <a:spcPts val="0"/>
                        </a:spcAft>
                        <a:buNone/>
                      </a:pPr>
                      <a:r>
                        <a:rPr b="1" lang="en" sz="1200" u="sng"/>
                        <a:t>Tesla</a:t>
                      </a:r>
                      <a:endParaRPr sz="1200" u="sng"/>
                    </a:p>
                  </a:txBody>
                  <a:tcPr marT="0" marB="0" marR="68575" marL="68575">
                    <a:solidFill>
                      <a:schemeClr val="accent5"/>
                    </a:solidFill>
                  </a:tcPr>
                </a:tc>
                <a:tc>
                  <a:txBody>
                    <a:bodyPr/>
                    <a:lstStyle/>
                    <a:p>
                      <a:pPr indent="0" lvl="0" marL="0" rtl="0" algn="ctr">
                        <a:spcBef>
                          <a:spcPts val="0"/>
                        </a:spcBef>
                        <a:spcAft>
                          <a:spcPts val="0"/>
                        </a:spcAft>
                        <a:buNone/>
                      </a:pPr>
                      <a:r>
                        <a:rPr b="1" lang="en" sz="1200" u="sng"/>
                        <a:t>Apple</a:t>
                      </a:r>
                      <a:endParaRPr b="1" sz="1200" u="sng"/>
                    </a:p>
                  </a:txBody>
                  <a:tcPr marT="0" marB="0" marR="68575" marL="68575">
                    <a:solidFill>
                      <a:schemeClr val="accent5"/>
                    </a:solidFill>
                  </a:tcPr>
                </a:tc>
                <a:tc>
                  <a:txBody>
                    <a:bodyPr/>
                    <a:lstStyle/>
                    <a:p>
                      <a:pPr indent="0" lvl="0" marL="0" rtl="0" algn="ctr">
                        <a:spcBef>
                          <a:spcPts val="0"/>
                        </a:spcBef>
                        <a:spcAft>
                          <a:spcPts val="0"/>
                        </a:spcAft>
                        <a:buNone/>
                      </a:pPr>
                      <a:r>
                        <a:rPr b="1" lang="en" sz="1200" u="sng"/>
                        <a:t>Google</a:t>
                      </a:r>
                      <a:endParaRPr b="1" sz="1200" u="sng"/>
                    </a:p>
                  </a:txBody>
                  <a:tcPr marT="0" marB="0" marR="68575" marL="68575">
                    <a:solidFill>
                      <a:schemeClr val="accent5"/>
                    </a:solidFill>
                  </a:tcPr>
                </a:tc>
              </a:tr>
              <a:tr h="12700">
                <a:tc>
                  <a:txBody>
                    <a:bodyPr/>
                    <a:lstStyle/>
                    <a:p>
                      <a:pPr indent="0" lvl="0" marL="0" rtl="0" algn="ctr">
                        <a:spcBef>
                          <a:spcPts val="0"/>
                        </a:spcBef>
                        <a:spcAft>
                          <a:spcPts val="0"/>
                        </a:spcAft>
                        <a:buNone/>
                      </a:pPr>
                      <a:r>
                        <a:rPr lang="en" sz="1200"/>
                        <a:t>Actual % change</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+4.31%</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+0.73%</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-2.20%</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-3.08%</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+2.46%</a:t>
                      </a:r>
                      <a:endParaRPr sz="1200"/>
                    </a:p>
                  </a:txBody>
                  <a:tcPr marT="0" marB="0" marR="68575" marL="68575">
                    <a:solidFill>
                      <a:schemeClr val="accent5"/>
                    </a:solidFill>
                  </a:tcPr>
                </a:tc>
              </a:tr>
              <a:tr h="12700">
                <a:tc>
                  <a:txBody>
                    <a:bodyPr/>
                    <a:lstStyle/>
                    <a:p>
                      <a:pPr indent="0" lvl="0" marL="0" rtl="0" algn="ctr">
                        <a:spcBef>
                          <a:spcPts val="0"/>
                        </a:spcBef>
                        <a:spcAft>
                          <a:spcPts val="0"/>
                        </a:spcAft>
                        <a:buNone/>
                      </a:pPr>
                      <a:r>
                        <a:rPr lang="en" sz="1200"/>
                        <a:t>Predicted % change </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+1.33%</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+0.24%</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+4.73%</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+0.45%</a:t>
                      </a:r>
                      <a:endParaRPr sz="1200"/>
                    </a:p>
                  </a:txBody>
                  <a:tcPr marT="0" marB="0" marR="68575" marL="68575">
                    <a:solidFill>
                      <a:schemeClr val="accent5"/>
                    </a:solidFill>
                  </a:tcPr>
                </a:tc>
                <a:tc>
                  <a:txBody>
                    <a:bodyPr/>
                    <a:lstStyle/>
                    <a:p>
                      <a:pPr indent="0" lvl="0" marL="0" rtl="0" algn="ctr">
                        <a:spcBef>
                          <a:spcPts val="0"/>
                        </a:spcBef>
                        <a:spcAft>
                          <a:spcPts val="0"/>
                        </a:spcAft>
                        <a:buNone/>
                      </a:pPr>
                      <a:r>
                        <a:rPr lang="en" sz="1200"/>
                        <a:t>+2.24%</a:t>
                      </a:r>
                      <a:endParaRPr sz="1200"/>
                    </a:p>
                  </a:txBody>
                  <a:tcPr marT="0" marB="0" marR="68575" marL="68575">
                    <a:solidFill>
                      <a:schemeClr val="accent5"/>
                    </a:solidFill>
                  </a:tcPr>
                </a:tc>
              </a:tr>
            </a:tbl>
          </a:graphicData>
        </a:graphic>
      </p:graphicFrame>
      <p:sp>
        <p:nvSpPr>
          <p:cNvPr id="819" name="Google Shape;819;p63"/>
          <p:cNvSpPr txBox="1"/>
          <p:nvPr/>
        </p:nvSpPr>
        <p:spPr>
          <a:xfrm>
            <a:off x="1035750" y="2262800"/>
            <a:ext cx="7216800" cy="20880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accent4"/>
              </a:buClr>
              <a:buSzPts val="1000"/>
              <a:buFont typeface="Arial"/>
              <a:buChar char="●"/>
            </a:pPr>
            <a:r>
              <a:rPr b="1" lang="en" sz="1000">
                <a:solidFill>
                  <a:schemeClr val="accent4"/>
                </a:solidFill>
              </a:rPr>
              <a:t>Underestimation of Positive Changes: </a:t>
            </a:r>
            <a:r>
              <a:rPr lang="en" sz="1000">
                <a:solidFill>
                  <a:schemeClr val="accent4"/>
                </a:solidFill>
              </a:rPr>
              <a:t>For Meta and Microsoft, the model tended to underestimate positive movements, which may indicate that it could benefit from incorporating more recent data or additional features that capture market sentiment.</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Font typeface="Arial"/>
              <a:buChar char="●"/>
            </a:pPr>
            <a:r>
              <a:rPr b="1" lang="en" sz="1000">
                <a:solidFill>
                  <a:schemeClr val="accent4"/>
                </a:solidFill>
              </a:rPr>
              <a:t>Significant Discrepancies: </a:t>
            </a:r>
            <a:r>
              <a:rPr lang="en" sz="1000">
                <a:solidFill>
                  <a:schemeClr val="accent4"/>
                </a:solidFill>
              </a:rPr>
              <a:t>For Tesla and Apple, the model's predictions deviated significantly from actual outcomes, highlighting potential issues in recognizing negative market influences or events that led to declines in their stock prices.</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Font typeface="Arial"/>
              <a:buChar char="●"/>
            </a:pPr>
            <a:r>
              <a:rPr b="1" lang="en" sz="1000">
                <a:solidFill>
                  <a:schemeClr val="accent4"/>
                </a:solidFill>
              </a:rPr>
              <a:t>Relative Accuracy: </a:t>
            </a:r>
            <a:r>
              <a:rPr lang="en" sz="1000">
                <a:solidFill>
                  <a:schemeClr val="accent4"/>
                </a:solidFill>
              </a:rPr>
              <a:t>Google’s prediction was relatively accurate, suggesting that the model can effectively capture trends for certain companies under specific conditions.</a:t>
            </a:r>
            <a:endParaRPr sz="1000">
              <a:solidFill>
                <a:schemeClr val="accent4"/>
              </a:solidFill>
              <a:latin typeface="Albert Sans"/>
              <a:ea typeface="Albert Sans"/>
              <a:cs typeface="Albert Sans"/>
              <a:sym typeface="Albert Sans"/>
            </a:endParaRPr>
          </a:p>
        </p:txBody>
      </p:sp>
      <p:sp>
        <p:nvSpPr>
          <p:cNvPr id="820" name="Google Shape;820;p63"/>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Real-life Comparison</a:t>
            </a:r>
            <a:endParaRPr/>
          </a:p>
        </p:txBody>
      </p:sp>
      <p:sp>
        <p:nvSpPr>
          <p:cNvPr id="821" name="Google Shape;821;p63"/>
          <p:cNvSpPr txBox="1"/>
          <p:nvPr>
            <p:ph idx="2" type="subTitle"/>
          </p:nvPr>
        </p:nvSpPr>
        <p:spPr>
          <a:xfrm>
            <a:off x="1061850" y="3974400"/>
            <a:ext cx="7164600" cy="1359600"/>
          </a:xfrm>
          <a:prstGeom prst="rect">
            <a:avLst/>
          </a:prstGeom>
        </p:spPr>
        <p:txBody>
          <a:bodyPr anchorCtr="0" anchor="t" bIns="91425" lIns="91425" spcFirstLastPara="1" rIns="91425" wrap="square" tIns="91425">
            <a:noAutofit/>
          </a:bodyPr>
          <a:lstStyle/>
          <a:p>
            <a:pPr indent="0" lvl="0" marL="450215" rtl="0" algn="l">
              <a:lnSpc>
                <a:spcPct val="115000"/>
              </a:lnSpc>
              <a:spcBef>
                <a:spcPts val="0"/>
              </a:spcBef>
              <a:spcAft>
                <a:spcPts val="0"/>
              </a:spcAft>
              <a:buNone/>
            </a:pPr>
            <a:r>
              <a:t/>
            </a:r>
            <a:endParaRPr b="1" sz="1000">
              <a:solidFill>
                <a:schemeClr val="accent4"/>
              </a:solidFill>
              <a:latin typeface="Arial"/>
              <a:ea typeface="Arial"/>
              <a:cs typeface="Arial"/>
              <a:sym typeface="Arial"/>
            </a:endParaRPr>
          </a:p>
          <a:p>
            <a:pPr indent="0" lvl="0" marL="0" rtl="0" algn="l">
              <a:lnSpc>
                <a:spcPct val="115000"/>
              </a:lnSpc>
              <a:spcBef>
                <a:spcPts val="0"/>
              </a:spcBef>
              <a:spcAft>
                <a:spcPts val="0"/>
              </a:spcAft>
              <a:buNone/>
            </a:pPr>
            <a:r>
              <a:rPr lang="en" sz="1000">
                <a:solidFill>
                  <a:schemeClr val="accent4"/>
                </a:solidFill>
                <a:latin typeface="Arial"/>
                <a:ea typeface="Arial"/>
                <a:cs typeface="Arial"/>
                <a:sym typeface="Arial"/>
              </a:rPr>
              <a:t>The results indicate that while the LSTM model can provide valuable insights, it also has limitations in predicting stock price changes accurately. Discrepancies between actual and predicted values highlight the need for further refinement of the model and consideration of additional data sources or features to enhance its predictive capability. Continuous analysis of both long-term patterns and short-term market dynamics will help improve future predictions.</a:t>
            </a:r>
            <a:endParaRPr sz="1000">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txBox="1"/>
          <p:nvPr>
            <p:ph type="title"/>
          </p:nvPr>
        </p:nvSpPr>
        <p:spPr>
          <a:xfrm>
            <a:off x="713225" y="958475"/>
            <a:ext cx="323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Project Objective</a:t>
            </a:r>
            <a:endParaRPr/>
          </a:p>
        </p:txBody>
      </p:sp>
      <p:sp>
        <p:nvSpPr>
          <p:cNvPr id="389" name="Google Shape;389;p28"/>
          <p:cNvSpPr txBox="1"/>
          <p:nvPr>
            <p:ph idx="1" type="subTitle"/>
          </p:nvPr>
        </p:nvSpPr>
        <p:spPr>
          <a:xfrm>
            <a:off x="713225" y="1598200"/>
            <a:ext cx="4192800" cy="231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P</a:t>
            </a:r>
            <a:r>
              <a:rPr lang="en" sz="1100"/>
              <a:t>rovide a comprehensive overview of the financial performance of the top 5 major technology companies in the U.S. market:</a:t>
            </a:r>
            <a:endParaRPr sz="1100"/>
          </a:p>
          <a:p>
            <a:pPr indent="0" lvl="0" marL="0" rtl="0" algn="l">
              <a:lnSpc>
                <a:spcPct val="115000"/>
              </a:lnSpc>
              <a:spcBef>
                <a:spcPts val="0"/>
              </a:spcBef>
              <a:spcAft>
                <a:spcPts val="0"/>
              </a:spcAft>
              <a:buNone/>
            </a:pPr>
            <a:r>
              <a:t/>
            </a:r>
            <a:endParaRPr sz="1100"/>
          </a:p>
          <a:p>
            <a:pPr indent="-298450" lvl="0" marL="457200" marR="0" rtl="0" algn="l">
              <a:lnSpc>
                <a:spcPct val="115000"/>
              </a:lnSpc>
              <a:spcBef>
                <a:spcPts val="0"/>
              </a:spcBef>
              <a:spcAft>
                <a:spcPts val="0"/>
              </a:spcAft>
              <a:buSzPts val="1100"/>
              <a:buAutoNum type="arabicPeriod"/>
            </a:pPr>
            <a:r>
              <a:rPr lang="en" sz="1100"/>
              <a:t>Data Visualization of Financial Performance</a:t>
            </a:r>
            <a:endParaRPr sz="1100"/>
          </a:p>
          <a:p>
            <a:pPr indent="-298450" lvl="0" marL="457200" marR="0" rtl="0" algn="l">
              <a:lnSpc>
                <a:spcPct val="115000"/>
              </a:lnSpc>
              <a:spcBef>
                <a:spcPts val="0"/>
              </a:spcBef>
              <a:spcAft>
                <a:spcPts val="0"/>
              </a:spcAft>
              <a:buSzPts val="1100"/>
              <a:buAutoNum type="arabicPeriod"/>
            </a:pPr>
            <a:r>
              <a:rPr lang="en" sz="1100"/>
              <a:t>Machine Learning for Stock Price Prediction</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t>Equip investors and stakeholders with actionable insights to inform their decision-making processes.</a:t>
            </a:r>
            <a:endParaRPr sz="1100"/>
          </a:p>
        </p:txBody>
      </p:sp>
      <p:pic>
        <p:nvPicPr>
          <p:cNvPr id="390" name="Google Shape;390;p28"/>
          <p:cNvPicPr preferRelativeResize="0"/>
          <p:nvPr>
            <p:ph idx="2" type="pic"/>
          </p:nvPr>
        </p:nvPicPr>
        <p:blipFill rotWithShape="1">
          <a:blip r:embed="rId3">
            <a:alphaModFix/>
          </a:blip>
          <a:srcRect b="0" l="19961" r="19967" t="0"/>
          <a:stretch/>
        </p:blipFill>
        <p:spPr>
          <a:xfrm>
            <a:off x="5703150" y="958475"/>
            <a:ext cx="3157651" cy="29567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4"/>
          <p:cNvSpPr txBox="1"/>
          <p:nvPr>
            <p:ph type="title"/>
          </p:nvPr>
        </p:nvSpPr>
        <p:spPr>
          <a:xfrm>
            <a:off x="713225" y="3682350"/>
            <a:ext cx="82893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 and Limitations</a:t>
            </a:r>
            <a:endParaRPr/>
          </a:p>
        </p:txBody>
      </p:sp>
      <p:sp>
        <p:nvSpPr>
          <p:cNvPr id="827" name="Google Shape;827;p64"/>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pic>
        <p:nvPicPr>
          <p:cNvPr id="828" name="Google Shape;828;p64"/>
          <p:cNvPicPr preferRelativeResize="0"/>
          <p:nvPr>
            <p:ph idx="3" type="pic"/>
          </p:nvPr>
        </p:nvPicPr>
        <p:blipFill rotWithShape="1">
          <a:blip r:embed="rId3">
            <a:alphaModFix/>
          </a:blip>
          <a:srcRect b="0" l="11879" r="11871" t="0"/>
          <a:stretch/>
        </p:blipFill>
        <p:spPr>
          <a:xfrm>
            <a:off x="4480775" y="539500"/>
            <a:ext cx="3950251" cy="2914250"/>
          </a:xfrm>
          <a:prstGeom prst="rect">
            <a:avLst/>
          </a:prstGeom>
        </p:spPr>
      </p:pic>
      <p:grpSp>
        <p:nvGrpSpPr>
          <p:cNvPr id="829" name="Google Shape;829;p64"/>
          <p:cNvGrpSpPr/>
          <p:nvPr/>
        </p:nvGrpSpPr>
        <p:grpSpPr>
          <a:xfrm>
            <a:off x="291401" y="76653"/>
            <a:ext cx="1202212" cy="1920269"/>
            <a:chOff x="11013135" y="64478"/>
            <a:chExt cx="1202212" cy="1920269"/>
          </a:xfrm>
        </p:grpSpPr>
        <p:sp>
          <p:nvSpPr>
            <p:cNvPr id="830" name="Google Shape;830;p64"/>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4"/>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4"/>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4"/>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4"/>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4"/>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4"/>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4"/>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4"/>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4"/>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4"/>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4"/>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4"/>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4"/>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4"/>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4"/>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5"/>
          <p:cNvSpPr txBox="1"/>
          <p:nvPr>
            <p:ph type="title"/>
          </p:nvPr>
        </p:nvSpPr>
        <p:spPr>
          <a:xfrm>
            <a:off x="268000" y="445025"/>
            <a:ext cx="815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(I) Discussion of Challenges Faced During the Project</a:t>
            </a:r>
            <a:endParaRPr sz="2200"/>
          </a:p>
        </p:txBody>
      </p:sp>
      <p:sp>
        <p:nvSpPr>
          <p:cNvPr id="851" name="Google Shape;851;p65"/>
          <p:cNvSpPr txBox="1"/>
          <p:nvPr/>
        </p:nvSpPr>
        <p:spPr>
          <a:xfrm>
            <a:off x="524100" y="1198025"/>
            <a:ext cx="8095800" cy="266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chemeClr val="accent4"/>
              </a:solidFill>
            </a:endParaRPr>
          </a:p>
          <a:p>
            <a:pPr indent="-292100" lvl="0" marL="685800" rtl="0" algn="l">
              <a:lnSpc>
                <a:spcPct val="115000"/>
              </a:lnSpc>
              <a:spcBef>
                <a:spcPts val="0"/>
              </a:spcBef>
              <a:spcAft>
                <a:spcPts val="0"/>
              </a:spcAft>
              <a:buClr>
                <a:schemeClr val="accent4"/>
              </a:buClr>
              <a:buSzPts val="1000"/>
              <a:buFont typeface="Arial"/>
              <a:buChar char="●"/>
            </a:pPr>
            <a:r>
              <a:rPr b="1" lang="en" sz="1000">
                <a:solidFill>
                  <a:schemeClr val="accent4"/>
                </a:solidFill>
              </a:rPr>
              <a:t>Data Quality Issues: </a:t>
            </a:r>
            <a:r>
              <a:rPr lang="en" sz="1000">
                <a:solidFill>
                  <a:schemeClr val="accent4"/>
                </a:solidFill>
              </a:rPr>
              <a:t>Ensuring the dataset was clean and comprehensive presented challenges, particularly in addressing missing values and outliers, which could skew analyses.</a:t>
            </a:r>
            <a:r>
              <a:rPr b="1" lang="en" sz="1000">
                <a:solidFill>
                  <a:schemeClr val="accent4"/>
                </a:solidFill>
              </a:rPr>
              <a:t> </a:t>
            </a:r>
            <a:endParaRPr b="1" sz="1000">
              <a:solidFill>
                <a:schemeClr val="accent4"/>
              </a:solidFill>
            </a:endParaRPr>
          </a:p>
          <a:p>
            <a:pPr indent="0" lvl="0" marL="685800" rtl="0" algn="l">
              <a:lnSpc>
                <a:spcPct val="115000"/>
              </a:lnSpc>
              <a:spcBef>
                <a:spcPts val="0"/>
              </a:spcBef>
              <a:spcAft>
                <a:spcPts val="0"/>
              </a:spcAft>
              <a:buNone/>
            </a:pPr>
            <a:r>
              <a:t/>
            </a:r>
            <a:endParaRPr b="1" sz="1000">
              <a:solidFill>
                <a:schemeClr val="accent4"/>
              </a:solidFill>
            </a:endParaRPr>
          </a:p>
          <a:p>
            <a:pPr indent="-292100" lvl="0" marL="685800" rtl="0" algn="l">
              <a:lnSpc>
                <a:spcPct val="115000"/>
              </a:lnSpc>
              <a:spcBef>
                <a:spcPts val="0"/>
              </a:spcBef>
              <a:spcAft>
                <a:spcPts val="0"/>
              </a:spcAft>
              <a:buClr>
                <a:schemeClr val="accent4"/>
              </a:buClr>
              <a:buSzPts val="1000"/>
              <a:buFont typeface="Arial"/>
              <a:buChar char="●"/>
            </a:pPr>
            <a:r>
              <a:rPr b="1" lang="en" sz="1000">
                <a:solidFill>
                  <a:schemeClr val="accent4"/>
                </a:solidFill>
              </a:rPr>
              <a:t>Complex Visualizations: </a:t>
            </a:r>
            <a:r>
              <a:rPr lang="en" sz="1000">
                <a:solidFill>
                  <a:schemeClr val="accent4"/>
                </a:solidFill>
              </a:rPr>
              <a:t>Creating clear and informative visualizations required careful design to accurately represent trends and correlations without misleading interpretations.</a:t>
            </a:r>
            <a:r>
              <a:rPr b="1" lang="en" sz="1000">
                <a:solidFill>
                  <a:schemeClr val="accent4"/>
                </a:solidFill>
              </a:rPr>
              <a:t> </a:t>
            </a:r>
            <a:endParaRPr b="1" sz="1000">
              <a:solidFill>
                <a:schemeClr val="accent4"/>
              </a:solidFill>
            </a:endParaRPr>
          </a:p>
          <a:p>
            <a:pPr indent="0" lvl="0" marL="685800" rtl="0" algn="l">
              <a:lnSpc>
                <a:spcPct val="115000"/>
              </a:lnSpc>
              <a:spcBef>
                <a:spcPts val="0"/>
              </a:spcBef>
              <a:spcAft>
                <a:spcPts val="0"/>
              </a:spcAft>
              <a:buNone/>
            </a:pPr>
            <a:r>
              <a:t/>
            </a:r>
            <a:endParaRPr b="1" sz="1000">
              <a:solidFill>
                <a:schemeClr val="accent4"/>
              </a:solidFill>
            </a:endParaRPr>
          </a:p>
          <a:p>
            <a:pPr indent="-292100" lvl="0" marL="685800" rtl="0" algn="l">
              <a:lnSpc>
                <a:spcPct val="115000"/>
              </a:lnSpc>
              <a:spcBef>
                <a:spcPts val="0"/>
              </a:spcBef>
              <a:spcAft>
                <a:spcPts val="0"/>
              </a:spcAft>
              <a:buClr>
                <a:schemeClr val="accent4"/>
              </a:buClr>
              <a:buSzPts val="1000"/>
              <a:buFont typeface="Arial"/>
              <a:buChar char="●"/>
            </a:pPr>
            <a:r>
              <a:rPr b="1" lang="en" sz="1000">
                <a:solidFill>
                  <a:schemeClr val="accent4"/>
                </a:solidFill>
              </a:rPr>
              <a:t>Model Complexity: </a:t>
            </a:r>
            <a:r>
              <a:rPr lang="en" sz="1000">
                <a:solidFill>
                  <a:schemeClr val="accent4"/>
                </a:solidFill>
              </a:rPr>
              <a:t>Tuning hyperparameters for the LSTM model was time-consuming, necessitating multiple iterations to achieve optimal performance. The complexity of deep learning models made it challenging to strike a balance between accuracy and training efficiency.</a:t>
            </a:r>
            <a:r>
              <a:rPr b="1" lang="en" sz="1000">
                <a:solidFill>
                  <a:schemeClr val="accent4"/>
                </a:solidFill>
              </a:rPr>
              <a:t> </a:t>
            </a:r>
            <a:endParaRPr b="1" sz="1000">
              <a:solidFill>
                <a:schemeClr val="accent4"/>
              </a:solidFill>
            </a:endParaRPr>
          </a:p>
          <a:p>
            <a:pPr indent="0" lvl="0" marL="685800" rtl="0" algn="l">
              <a:lnSpc>
                <a:spcPct val="115000"/>
              </a:lnSpc>
              <a:spcBef>
                <a:spcPts val="0"/>
              </a:spcBef>
              <a:spcAft>
                <a:spcPts val="0"/>
              </a:spcAft>
              <a:buNone/>
            </a:pPr>
            <a:r>
              <a:t/>
            </a:r>
            <a:endParaRPr b="1" sz="1000">
              <a:solidFill>
                <a:schemeClr val="accent4"/>
              </a:solidFill>
            </a:endParaRPr>
          </a:p>
          <a:p>
            <a:pPr indent="-292100" lvl="0" marL="685800" rtl="0" algn="l">
              <a:lnSpc>
                <a:spcPct val="115000"/>
              </a:lnSpc>
              <a:spcBef>
                <a:spcPts val="0"/>
              </a:spcBef>
              <a:spcAft>
                <a:spcPts val="0"/>
              </a:spcAft>
              <a:buClr>
                <a:schemeClr val="accent4"/>
              </a:buClr>
              <a:buSzPts val="1000"/>
              <a:buFont typeface="Arial"/>
              <a:buChar char="●"/>
            </a:pPr>
            <a:r>
              <a:rPr b="1" lang="en" sz="1000">
                <a:solidFill>
                  <a:schemeClr val="accent4"/>
                </a:solidFill>
              </a:rPr>
              <a:t>Computational Resources: </a:t>
            </a:r>
            <a:r>
              <a:rPr lang="en" sz="1000">
                <a:solidFill>
                  <a:schemeClr val="accent4"/>
                </a:solidFill>
              </a:rPr>
              <a:t>Training deep learning models can be resource-intensive, resulting in longer training times, especially with larger datasets. This limited the ability to perform extensive hyperparameter tuning within the project timeline.</a:t>
            </a:r>
            <a:endParaRPr b="1" sz="1000" u="sng">
              <a:solidFill>
                <a:schemeClr val="accent4"/>
              </a:solidFill>
              <a:latin typeface="Work Sans"/>
              <a:ea typeface="Work Sans"/>
              <a:cs typeface="Work Sans"/>
              <a:sym typeface="Work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66"/>
          <p:cNvSpPr txBox="1"/>
          <p:nvPr>
            <p:ph idx="2" type="subTitle"/>
          </p:nvPr>
        </p:nvSpPr>
        <p:spPr>
          <a:xfrm>
            <a:off x="348025" y="1295675"/>
            <a:ext cx="8156100" cy="176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chemeClr val="accent4"/>
              </a:solidFill>
              <a:latin typeface="Arial"/>
              <a:ea typeface="Arial"/>
              <a:cs typeface="Arial"/>
              <a:sym typeface="Arial"/>
            </a:endParaRPr>
          </a:p>
          <a:p>
            <a:pPr indent="-243840" lvl="0" marL="630555" rtl="0" algn="l">
              <a:lnSpc>
                <a:spcPct val="115000"/>
              </a:lnSpc>
              <a:spcBef>
                <a:spcPts val="0"/>
              </a:spcBef>
              <a:spcAft>
                <a:spcPts val="0"/>
              </a:spcAft>
              <a:buClr>
                <a:schemeClr val="accent4"/>
              </a:buClr>
              <a:buSzPts val="1000"/>
              <a:buFont typeface="Arial"/>
              <a:buChar char="●"/>
            </a:pPr>
            <a:r>
              <a:rPr b="1" lang="en" sz="1000">
                <a:solidFill>
                  <a:schemeClr val="accent4"/>
                </a:solidFill>
                <a:latin typeface="Arial"/>
                <a:ea typeface="Arial"/>
                <a:cs typeface="Arial"/>
                <a:sym typeface="Arial"/>
              </a:rPr>
              <a:t>Historical Bias: </a:t>
            </a:r>
            <a:r>
              <a:rPr lang="en" sz="1000">
                <a:solidFill>
                  <a:schemeClr val="accent4"/>
                </a:solidFill>
                <a:latin typeface="Arial"/>
                <a:ea typeface="Arial"/>
                <a:cs typeface="Arial"/>
                <a:sym typeface="Arial"/>
              </a:rPr>
              <a:t>The reliance on historical data may not accurately reflect future market conditions, limiting the generalizability of insights obtained from both the EDA and machine learning analyses. This bias could impact the model's predictive accuracy and relevance in changing market environments.</a:t>
            </a:r>
            <a:r>
              <a:rPr b="1" lang="en" sz="1000">
                <a:solidFill>
                  <a:schemeClr val="accent4"/>
                </a:solidFill>
                <a:latin typeface="Arial"/>
                <a:ea typeface="Arial"/>
                <a:cs typeface="Arial"/>
                <a:sym typeface="Arial"/>
              </a:rPr>
              <a:t> </a:t>
            </a:r>
            <a:endParaRPr b="1" sz="1000">
              <a:solidFill>
                <a:schemeClr val="accent4"/>
              </a:solidFill>
              <a:latin typeface="Arial"/>
              <a:ea typeface="Arial"/>
              <a:cs typeface="Arial"/>
              <a:sym typeface="Arial"/>
            </a:endParaRPr>
          </a:p>
          <a:p>
            <a:pPr indent="0" lvl="0" marL="914400" rtl="0" algn="l">
              <a:lnSpc>
                <a:spcPct val="115000"/>
              </a:lnSpc>
              <a:spcBef>
                <a:spcPts val="0"/>
              </a:spcBef>
              <a:spcAft>
                <a:spcPts val="0"/>
              </a:spcAft>
              <a:buNone/>
            </a:pPr>
            <a:r>
              <a:t/>
            </a:r>
            <a:endParaRPr b="1" sz="1000">
              <a:solidFill>
                <a:schemeClr val="accent4"/>
              </a:solidFill>
              <a:latin typeface="Arial"/>
              <a:ea typeface="Arial"/>
              <a:cs typeface="Arial"/>
              <a:sym typeface="Arial"/>
            </a:endParaRPr>
          </a:p>
          <a:p>
            <a:pPr indent="-243840" lvl="0" marL="630555" rtl="0" algn="l">
              <a:lnSpc>
                <a:spcPct val="115000"/>
              </a:lnSpc>
              <a:spcBef>
                <a:spcPts val="0"/>
              </a:spcBef>
              <a:spcAft>
                <a:spcPts val="0"/>
              </a:spcAft>
              <a:buClr>
                <a:schemeClr val="accent4"/>
              </a:buClr>
              <a:buSzPts val="1000"/>
              <a:buFont typeface="Arial"/>
              <a:buChar char="●"/>
            </a:pPr>
            <a:r>
              <a:rPr b="1" lang="en" sz="1000">
                <a:solidFill>
                  <a:schemeClr val="accent4"/>
                </a:solidFill>
                <a:latin typeface="Arial"/>
                <a:ea typeface="Arial"/>
                <a:cs typeface="Arial"/>
                <a:sym typeface="Arial"/>
              </a:rPr>
              <a:t>Feature Limitations: </a:t>
            </a:r>
            <a:r>
              <a:rPr lang="en" sz="1000">
                <a:solidFill>
                  <a:schemeClr val="accent4"/>
                </a:solidFill>
                <a:latin typeface="Arial"/>
                <a:ea typeface="Arial"/>
                <a:cs typeface="Arial"/>
                <a:sym typeface="Arial"/>
              </a:rPr>
              <a:t>Both the EDA and machine learning analyses focused primarily on a limited set of features. In the EDA, this may oversimplify complex relationships in the data, while in the machine learning model, the emphasis on the "Close" price as the sole target variable restricted robustness. Incorporating additional features, such as trading volume and market sentiment, could enhance overall predictive capabilities and provide a more comprehensive analysis of market dynamics.</a:t>
            </a:r>
            <a:endParaRPr sz="1000">
              <a:solidFill>
                <a:schemeClr val="accent4"/>
              </a:solidFill>
            </a:endParaRPr>
          </a:p>
        </p:txBody>
      </p:sp>
      <p:sp>
        <p:nvSpPr>
          <p:cNvPr id="857" name="Google Shape;857;p66"/>
          <p:cNvSpPr txBox="1"/>
          <p:nvPr>
            <p:ph type="title"/>
          </p:nvPr>
        </p:nvSpPr>
        <p:spPr>
          <a:xfrm>
            <a:off x="493950" y="365000"/>
            <a:ext cx="8156100" cy="68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t>(II) Limitations of the Approach or Dataset</a:t>
            </a:r>
            <a:endParaRPr sz="2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2200"/>
              <a:t>Potential Areas for Future Improvement</a:t>
            </a:r>
            <a:endParaRPr/>
          </a:p>
        </p:txBody>
      </p:sp>
      <p:sp>
        <p:nvSpPr>
          <p:cNvPr id="863" name="Google Shape;863;p67"/>
          <p:cNvSpPr txBox="1"/>
          <p:nvPr>
            <p:ph idx="2" type="subTitle"/>
          </p:nvPr>
        </p:nvSpPr>
        <p:spPr>
          <a:xfrm>
            <a:off x="720000" y="1462750"/>
            <a:ext cx="7863000" cy="265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000" u="sng">
              <a:solidFill>
                <a:schemeClr val="accent4"/>
              </a:solidFill>
              <a:latin typeface="Arial"/>
              <a:ea typeface="Arial"/>
              <a:cs typeface="Arial"/>
              <a:sym typeface="Arial"/>
            </a:endParaRPr>
          </a:p>
          <a:p>
            <a:pPr indent="-292100" lvl="0" marL="685800" rtl="0" algn="l">
              <a:lnSpc>
                <a:spcPct val="115000"/>
              </a:lnSpc>
              <a:spcBef>
                <a:spcPts val="0"/>
              </a:spcBef>
              <a:spcAft>
                <a:spcPts val="0"/>
              </a:spcAft>
              <a:buClr>
                <a:schemeClr val="accent4"/>
              </a:buClr>
              <a:buSzPts val="1000"/>
              <a:buFont typeface="Arial"/>
              <a:buChar char="●"/>
            </a:pPr>
            <a:r>
              <a:rPr b="1" lang="en" sz="1000">
                <a:solidFill>
                  <a:schemeClr val="accent4"/>
                </a:solidFill>
                <a:latin typeface="Arial"/>
                <a:ea typeface="Arial"/>
                <a:cs typeface="Arial"/>
                <a:sym typeface="Arial"/>
              </a:rPr>
              <a:t>Feature Expansion: </a:t>
            </a:r>
            <a:r>
              <a:rPr lang="en" sz="1000">
                <a:solidFill>
                  <a:schemeClr val="accent4"/>
                </a:solidFill>
                <a:latin typeface="Arial"/>
                <a:ea typeface="Arial"/>
                <a:cs typeface="Arial"/>
                <a:sym typeface="Arial"/>
              </a:rPr>
              <a:t>Future analyses could incorporate additional features, such as trading volumes, news sentiment, technical indicators, and macroeconomic data, to provide deeper insights into stock price movements and improve predictive power and robustness.</a:t>
            </a:r>
            <a:r>
              <a:rPr b="1" lang="en" sz="1000">
                <a:solidFill>
                  <a:schemeClr val="accent4"/>
                </a:solidFill>
                <a:latin typeface="Arial"/>
                <a:ea typeface="Arial"/>
                <a:cs typeface="Arial"/>
                <a:sym typeface="Arial"/>
              </a:rPr>
              <a:t> </a:t>
            </a:r>
            <a:endParaRPr b="1" sz="1000">
              <a:solidFill>
                <a:schemeClr val="accent4"/>
              </a:solidFill>
              <a:latin typeface="Arial"/>
              <a:ea typeface="Arial"/>
              <a:cs typeface="Arial"/>
              <a:sym typeface="Arial"/>
            </a:endParaRPr>
          </a:p>
          <a:p>
            <a:pPr indent="-292100" lvl="0" marL="685800" rtl="0" algn="l">
              <a:lnSpc>
                <a:spcPct val="115000"/>
              </a:lnSpc>
              <a:spcBef>
                <a:spcPts val="0"/>
              </a:spcBef>
              <a:spcAft>
                <a:spcPts val="0"/>
              </a:spcAft>
              <a:buClr>
                <a:schemeClr val="accent4"/>
              </a:buClr>
              <a:buSzPts val="1000"/>
              <a:buFont typeface="Arial"/>
              <a:buChar char="●"/>
            </a:pPr>
            <a:r>
              <a:rPr b="1" lang="en" sz="1000">
                <a:solidFill>
                  <a:schemeClr val="accent4"/>
                </a:solidFill>
                <a:latin typeface="Arial"/>
                <a:ea typeface="Arial"/>
                <a:cs typeface="Arial"/>
                <a:sym typeface="Arial"/>
              </a:rPr>
              <a:t>Advanced Analytical Techniques: </a:t>
            </a:r>
            <a:r>
              <a:rPr lang="en" sz="1000">
                <a:solidFill>
                  <a:schemeClr val="accent4"/>
                </a:solidFill>
                <a:latin typeface="Arial"/>
                <a:ea typeface="Arial"/>
                <a:cs typeface="Arial"/>
                <a:sym typeface="Arial"/>
              </a:rPr>
              <a:t>Utilizing machine learning for unsupervised learning (e.g., clustering) could reveal hidden patterns in the dataset that traditional EDA might miss, enhancing the understanding of market dynamics. Moreover, exploring more complex architectures, such as Gated Recurrent Units (GRUs) or attention-based models, may yield better performance and capture intricate patterns in the data. </a:t>
            </a:r>
            <a:endParaRPr b="1" sz="1000">
              <a:solidFill>
                <a:schemeClr val="accent4"/>
              </a:solidFill>
              <a:latin typeface="Arial"/>
              <a:ea typeface="Arial"/>
              <a:cs typeface="Arial"/>
              <a:sym typeface="Arial"/>
            </a:endParaRPr>
          </a:p>
          <a:p>
            <a:pPr indent="-292100" lvl="0" marL="685800" rtl="0" algn="l">
              <a:lnSpc>
                <a:spcPct val="115000"/>
              </a:lnSpc>
              <a:spcBef>
                <a:spcPts val="0"/>
              </a:spcBef>
              <a:spcAft>
                <a:spcPts val="0"/>
              </a:spcAft>
              <a:buClr>
                <a:schemeClr val="accent4"/>
              </a:buClr>
              <a:buSzPts val="1000"/>
              <a:buFont typeface="Arial"/>
              <a:buChar char="●"/>
            </a:pPr>
            <a:r>
              <a:rPr b="1" lang="en" sz="1000">
                <a:solidFill>
                  <a:schemeClr val="accent4"/>
                </a:solidFill>
                <a:latin typeface="Arial"/>
                <a:ea typeface="Arial"/>
                <a:cs typeface="Arial"/>
                <a:sym typeface="Arial"/>
              </a:rPr>
              <a:t>Ensemble Methods: </a:t>
            </a:r>
            <a:r>
              <a:rPr lang="en" sz="1000">
                <a:solidFill>
                  <a:schemeClr val="accent4"/>
                </a:solidFill>
                <a:latin typeface="Arial"/>
                <a:ea typeface="Arial"/>
                <a:cs typeface="Arial"/>
                <a:sym typeface="Arial"/>
              </a:rPr>
              <a:t>Combining multiple models could enhance accuracy and reduce prediction variance, leading to more reliable forecasts.</a:t>
            </a:r>
            <a:r>
              <a:rPr b="1" lang="en" sz="1000">
                <a:solidFill>
                  <a:schemeClr val="accent4"/>
                </a:solidFill>
                <a:latin typeface="Arial"/>
                <a:ea typeface="Arial"/>
                <a:cs typeface="Arial"/>
                <a:sym typeface="Arial"/>
              </a:rPr>
              <a:t> </a:t>
            </a:r>
            <a:endParaRPr b="1" sz="1000">
              <a:solidFill>
                <a:schemeClr val="accent4"/>
              </a:solidFill>
              <a:latin typeface="Arial"/>
              <a:ea typeface="Arial"/>
              <a:cs typeface="Arial"/>
              <a:sym typeface="Arial"/>
            </a:endParaRPr>
          </a:p>
          <a:p>
            <a:pPr indent="-292100" lvl="0" marL="685800" rtl="0" algn="l">
              <a:lnSpc>
                <a:spcPct val="115000"/>
              </a:lnSpc>
              <a:spcBef>
                <a:spcPts val="0"/>
              </a:spcBef>
              <a:spcAft>
                <a:spcPts val="0"/>
              </a:spcAft>
              <a:buClr>
                <a:schemeClr val="accent4"/>
              </a:buClr>
              <a:buSzPts val="1000"/>
              <a:buFont typeface="Arial"/>
              <a:buChar char="●"/>
            </a:pPr>
            <a:r>
              <a:rPr b="1" lang="en" sz="1000">
                <a:solidFill>
                  <a:schemeClr val="accent4"/>
                </a:solidFill>
                <a:latin typeface="Arial"/>
                <a:ea typeface="Arial"/>
                <a:cs typeface="Arial"/>
                <a:sym typeface="Arial"/>
              </a:rPr>
              <a:t>Real-time Analysis: </a:t>
            </a:r>
            <a:r>
              <a:rPr lang="en" sz="1000">
                <a:solidFill>
                  <a:schemeClr val="accent4"/>
                </a:solidFill>
                <a:latin typeface="Arial"/>
                <a:ea typeface="Arial"/>
                <a:cs typeface="Arial"/>
                <a:sym typeface="Arial"/>
              </a:rPr>
              <a:t>Implementing a framework for real-time data analysis could enhance the relevance and applicability of findings, allowing for timely decision-making.</a:t>
            </a:r>
            <a:endParaRPr sz="1000">
              <a:solidFill>
                <a:schemeClr val="accent4"/>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8"/>
          <p:cNvSpPr txBox="1"/>
          <p:nvPr>
            <p:ph type="title"/>
          </p:nvPr>
        </p:nvSpPr>
        <p:spPr>
          <a:xfrm>
            <a:off x="713225" y="3682350"/>
            <a:ext cx="82893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869" name="Google Shape;869;p68"/>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pic>
        <p:nvPicPr>
          <p:cNvPr id="870" name="Google Shape;870;p68"/>
          <p:cNvPicPr preferRelativeResize="0"/>
          <p:nvPr>
            <p:ph idx="3" type="pic"/>
          </p:nvPr>
        </p:nvPicPr>
        <p:blipFill rotWithShape="1">
          <a:blip r:embed="rId3">
            <a:alphaModFix/>
          </a:blip>
          <a:srcRect b="0" l="11879" r="11871" t="0"/>
          <a:stretch/>
        </p:blipFill>
        <p:spPr>
          <a:xfrm>
            <a:off x="4480775" y="539500"/>
            <a:ext cx="3950251" cy="2914250"/>
          </a:xfrm>
          <a:prstGeom prst="rect">
            <a:avLst/>
          </a:prstGeom>
        </p:spPr>
      </p:pic>
      <p:grpSp>
        <p:nvGrpSpPr>
          <p:cNvPr id="871" name="Google Shape;871;p68"/>
          <p:cNvGrpSpPr/>
          <p:nvPr/>
        </p:nvGrpSpPr>
        <p:grpSpPr>
          <a:xfrm>
            <a:off x="291401" y="76653"/>
            <a:ext cx="1202212" cy="1920269"/>
            <a:chOff x="11013135" y="64478"/>
            <a:chExt cx="1202212" cy="1920269"/>
          </a:xfrm>
        </p:grpSpPr>
        <p:sp>
          <p:nvSpPr>
            <p:cNvPr id="872" name="Google Shape;872;p68"/>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8"/>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8"/>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8"/>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8"/>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8"/>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8"/>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8"/>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8"/>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8"/>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8"/>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8"/>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8"/>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8"/>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8"/>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8"/>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893" name="Google Shape;893;p69"/>
          <p:cNvSpPr txBox="1"/>
          <p:nvPr/>
        </p:nvSpPr>
        <p:spPr>
          <a:xfrm>
            <a:off x="524100" y="1321200"/>
            <a:ext cx="8095800" cy="30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4"/>
                </a:solidFill>
              </a:rPr>
              <a:t>(I) Description of Any Additional Ideas or Approaches Not Implemented</a:t>
            </a:r>
            <a:endParaRPr b="1" sz="1000">
              <a:solidFill>
                <a:schemeClr val="accent4"/>
              </a:solidFill>
            </a:endParaRPr>
          </a:p>
          <a:p>
            <a:pPr indent="-243205" lvl="0" marL="450215" rtl="0" algn="l">
              <a:lnSpc>
                <a:spcPct val="115000"/>
              </a:lnSpc>
              <a:spcBef>
                <a:spcPts val="0"/>
              </a:spcBef>
              <a:spcAft>
                <a:spcPts val="0"/>
              </a:spcAft>
              <a:buClr>
                <a:schemeClr val="accent4"/>
              </a:buClr>
              <a:buSzPts val="1000"/>
              <a:buFont typeface="Arial"/>
              <a:buChar char="●"/>
            </a:pPr>
            <a:r>
              <a:rPr b="1" lang="en" sz="1000">
                <a:solidFill>
                  <a:schemeClr val="accent4"/>
                </a:solidFill>
              </a:rPr>
              <a:t>Sentiment Analysis: </a:t>
            </a:r>
            <a:r>
              <a:rPr lang="en" sz="1000">
                <a:solidFill>
                  <a:schemeClr val="accent4"/>
                </a:solidFill>
              </a:rPr>
              <a:t>Integrating sentiment analysis from social media or news sources could provide valuable context for price movements, potentially improving prediction accuracy.</a:t>
            </a:r>
            <a:r>
              <a:rPr b="1" lang="en" sz="1000">
                <a:solidFill>
                  <a:schemeClr val="accent4"/>
                </a:solidFill>
              </a:rPr>
              <a:t> </a:t>
            </a:r>
            <a:endParaRPr b="1" sz="1000">
              <a:solidFill>
                <a:schemeClr val="accent4"/>
              </a:solidFill>
            </a:endParaRPr>
          </a:p>
          <a:p>
            <a:pPr indent="-243205" lvl="0" marL="450215" rtl="0" algn="l">
              <a:lnSpc>
                <a:spcPct val="115000"/>
              </a:lnSpc>
              <a:spcBef>
                <a:spcPts val="0"/>
              </a:spcBef>
              <a:spcAft>
                <a:spcPts val="0"/>
              </a:spcAft>
              <a:buClr>
                <a:schemeClr val="accent4"/>
              </a:buClr>
              <a:buSzPts val="1000"/>
              <a:buFont typeface="Arial"/>
              <a:buChar char="●"/>
            </a:pPr>
            <a:r>
              <a:rPr b="1" lang="en" sz="1000">
                <a:solidFill>
                  <a:schemeClr val="accent4"/>
                </a:solidFill>
              </a:rPr>
              <a:t>Real-time Prediction: </a:t>
            </a:r>
            <a:r>
              <a:rPr lang="en" sz="1000">
                <a:solidFill>
                  <a:schemeClr val="accent4"/>
                </a:solidFill>
              </a:rPr>
              <a:t>Developing a system for real-time stock price prediction using live data streams could enhance the model's applicability in trading scenarios, offering real-time insights to investors.</a:t>
            </a:r>
            <a:endParaRPr b="1" sz="1000">
              <a:solidFill>
                <a:schemeClr val="accent4"/>
              </a:solidFill>
            </a:endParaRPr>
          </a:p>
          <a:p>
            <a:pPr indent="0" lvl="0" marL="0" rtl="0" algn="l">
              <a:lnSpc>
                <a:spcPct val="115000"/>
              </a:lnSpc>
              <a:spcBef>
                <a:spcPts val="0"/>
              </a:spcBef>
              <a:spcAft>
                <a:spcPts val="0"/>
              </a:spcAft>
              <a:buNone/>
            </a:pPr>
            <a:r>
              <a:t/>
            </a:r>
            <a:endParaRPr b="1" sz="1000">
              <a:solidFill>
                <a:schemeClr val="accent4"/>
              </a:solidFill>
            </a:endParaRPr>
          </a:p>
          <a:p>
            <a:pPr indent="0" lvl="0" marL="0" rtl="0" algn="l">
              <a:lnSpc>
                <a:spcPct val="115000"/>
              </a:lnSpc>
              <a:spcBef>
                <a:spcPts val="0"/>
              </a:spcBef>
              <a:spcAft>
                <a:spcPts val="0"/>
              </a:spcAft>
              <a:buNone/>
            </a:pPr>
            <a:r>
              <a:rPr b="1" lang="en" sz="1000">
                <a:solidFill>
                  <a:schemeClr val="accent4"/>
                </a:solidFill>
              </a:rPr>
              <a:t>(II)Reasons for Not Implementing These Ideas</a:t>
            </a:r>
            <a:endParaRPr b="1" sz="1000">
              <a:solidFill>
                <a:schemeClr val="accent4"/>
              </a:solidFill>
            </a:endParaRPr>
          </a:p>
          <a:p>
            <a:pPr indent="-292100" lvl="0" marL="457200" rtl="0" algn="l">
              <a:lnSpc>
                <a:spcPct val="115000"/>
              </a:lnSpc>
              <a:spcBef>
                <a:spcPts val="0"/>
              </a:spcBef>
              <a:spcAft>
                <a:spcPts val="0"/>
              </a:spcAft>
              <a:buClr>
                <a:schemeClr val="accent4"/>
              </a:buClr>
              <a:buSzPts val="1000"/>
              <a:buFont typeface="Noto Sans Symbols"/>
              <a:buChar char="●"/>
            </a:pPr>
            <a:r>
              <a:rPr b="1" lang="en" sz="1000">
                <a:solidFill>
                  <a:schemeClr val="accent4"/>
                </a:solidFill>
              </a:rPr>
              <a:t>Time Constraints: </a:t>
            </a:r>
            <a:r>
              <a:rPr lang="en" sz="1000">
                <a:solidFill>
                  <a:schemeClr val="accent4"/>
                </a:solidFill>
              </a:rPr>
              <a:t>Due to limited time, the focus was primarily on building a functional LSTM model with historical data.</a:t>
            </a:r>
            <a:r>
              <a:rPr b="1" lang="en" sz="1000">
                <a:solidFill>
                  <a:schemeClr val="accent4"/>
                </a:solidFill>
              </a:rPr>
              <a:t> </a:t>
            </a:r>
            <a:endParaRPr b="1" sz="1000">
              <a:solidFill>
                <a:schemeClr val="accent4"/>
              </a:solidFill>
            </a:endParaRPr>
          </a:p>
          <a:p>
            <a:pPr indent="-292100" lvl="0" marL="457200" rtl="0" algn="l">
              <a:lnSpc>
                <a:spcPct val="115000"/>
              </a:lnSpc>
              <a:spcBef>
                <a:spcPts val="0"/>
              </a:spcBef>
              <a:spcAft>
                <a:spcPts val="0"/>
              </a:spcAft>
              <a:buClr>
                <a:schemeClr val="accent4"/>
              </a:buClr>
              <a:buSzPts val="1000"/>
              <a:buFont typeface="Noto Sans Symbols"/>
              <a:buChar char="●"/>
            </a:pPr>
            <a:r>
              <a:rPr b="1" lang="en" sz="1000">
                <a:solidFill>
                  <a:schemeClr val="accent4"/>
                </a:solidFill>
              </a:rPr>
              <a:t>Complexity: </a:t>
            </a:r>
            <a:r>
              <a:rPr lang="en" sz="1000">
                <a:solidFill>
                  <a:schemeClr val="accent4"/>
                </a:solidFill>
              </a:rPr>
              <a:t>Implementing additional features or models would require more extensive validation and testing, which was not feasible within the project timeline.</a:t>
            </a:r>
            <a:endParaRPr b="1" sz="1000" u="sng">
              <a:solidFill>
                <a:schemeClr val="accent4"/>
              </a:solidFill>
              <a:latin typeface="Work Sans"/>
              <a:ea typeface="Work Sans"/>
              <a:cs typeface="Work Sans"/>
              <a:sym typeface="Work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0"/>
          <p:cNvSpPr txBox="1"/>
          <p:nvPr>
            <p:ph type="title"/>
          </p:nvPr>
        </p:nvSpPr>
        <p:spPr>
          <a:xfrm>
            <a:off x="713225" y="3682350"/>
            <a:ext cx="82893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899" name="Google Shape;899;p70"/>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pic>
        <p:nvPicPr>
          <p:cNvPr id="900" name="Google Shape;900;p70"/>
          <p:cNvPicPr preferRelativeResize="0"/>
          <p:nvPr>
            <p:ph idx="3" type="pic"/>
          </p:nvPr>
        </p:nvPicPr>
        <p:blipFill rotWithShape="1">
          <a:blip r:embed="rId3">
            <a:alphaModFix/>
          </a:blip>
          <a:srcRect b="0" l="11879" r="11871" t="0"/>
          <a:stretch/>
        </p:blipFill>
        <p:spPr>
          <a:xfrm>
            <a:off x="4480775" y="539500"/>
            <a:ext cx="3950251" cy="2914250"/>
          </a:xfrm>
          <a:prstGeom prst="rect">
            <a:avLst/>
          </a:prstGeom>
        </p:spPr>
      </p:pic>
      <p:grpSp>
        <p:nvGrpSpPr>
          <p:cNvPr id="901" name="Google Shape;901;p70"/>
          <p:cNvGrpSpPr/>
          <p:nvPr/>
        </p:nvGrpSpPr>
        <p:grpSpPr>
          <a:xfrm>
            <a:off x="291401" y="76653"/>
            <a:ext cx="1202212" cy="1920269"/>
            <a:chOff x="11013135" y="64478"/>
            <a:chExt cx="1202212" cy="1920269"/>
          </a:xfrm>
        </p:grpSpPr>
        <p:sp>
          <p:nvSpPr>
            <p:cNvPr id="902" name="Google Shape;902;p70"/>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0"/>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0"/>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0"/>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0"/>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0"/>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0"/>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0"/>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0"/>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0"/>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0"/>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0"/>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0"/>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0"/>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0"/>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0"/>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1"/>
          <p:cNvSpPr txBox="1"/>
          <p:nvPr/>
        </p:nvSpPr>
        <p:spPr>
          <a:xfrm>
            <a:off x="524100" y="1001100"/>
            <a:ext cx="8095800" cy="30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u="sng">
                <a:solidFill>
                  <a:schemeClr val="accent4"/>
                </a:solidFill>
              </a:rPr>
              <a:t>(I) Summary of the Project's Objectives and Achievements</a:t>
            </a:r>
            <a:endParaRPr b="1" sz="1000" u="sng">
              <a:solidFill>
                <a:schemeClr val="accent4"/>
              </a:solidFill>
            </a:endParaRPr>
          </a:p>
          <a:p>
            <a:pPr indent="0" lvl="0" marL="0" rtl="0" algn="l">
              <a:lnSpc>
                <a:spcPct val="115000"/>
              </a:lnSpc>
              <a:spcBef>
                <a:spcPts val="0"/>
              </a:spcBef>
              <a:spcAft>
                <a:spcPts val="0"/>
              </a:spcAft>
              <a:buNone/>
            </a:pPr>
            <a:r>
              <a:rPr lang="en" sz="1000">
                <a:solidFill>
                  <a:schemeClr val="accent4"/>
                </a:solidFill>
              </a:rPr>
              <a:t>Both the EDA and machine learning components aimed to enhance understanding of the financial performance of major tech companies while leveraging machine learning techniques for stock price prediction. The EDA provided foundational insights into trends, correlations, and volatility, while the LSTM model demonstrated the potential for effective predictions based on historical data.</a:t>
            </a:r>
            <a:endParaRPr b="1" sz="1000" u="sng">
              <a:solidFill>
                <a:schemeClr val="accent4"/>
              </a:solidFill>
              <a:latin typeface="Work Sans"/>
              <a:ea typeface="Work Sans"/>
              <a:cs typeface="Work Sans"/>
              <a:sym typeface="Work Sans"/>
            </a:endParaRPr>
          </a:p>
          <a:p>
            <a:pPr indent="0" lvl="0" marL="0" rtl="0" algn="l">
              <a:lnSpc>
                <a:spcPct val="115000"/>
              </a:lnSpc>
              <a:spcBef>
                <a:spcPts val="0"/>
              </a:spcBef>
              <a:spcAft>
                <a:spcPts val="0"/>
              </a:spcAft>
              <a:buNone/>
            </a:pPr>
            <a:br>
              <a:rPr lang="en" sz="1000">
                <a:solidFill>
                  <a:schemeClr val="accent4"/>
                </a:solidFill>
                <a:highlight>
                  <a:srgbClr val="FFFF00"/>
                </a:highlight>
                <a:latin typeface="Work Sans"/>
                <a:ea typeface="Work Sans"/>
                <a:cs typeface="Work Sans"/>
                <a:sym typeface="Work Sans"/>
              </a:rPr>
            </a:br>
            <a:r>
              <a:rPr b="1" lang="en" sz="1000">
                <a:solidFill>
                  <a:schemeClr val="accent4"/>
                </a:solidFill>
              </a:rPr>
              <a:t>(II) Key Takeaways and Insights Gained</a:t>
            </a:r>
            <a:endParaRPr b="1" sz="1000">
              <a:solidFill>
                <a:schemeClr val="accent4"/>
              </a:solidFill>
            </a:endParaRPr>
          </a:p>
          <a:p>
            <a:pPr indent="-292100" lvl="0" marL="457200" rtl="0" algn="l">
              <a:lnSpc>
                <a:spcPct val="115000"/>
              </a:lnSpc>
              <a:spcBef>
                <a:spcPts val="0"/>
              </a:spcBef>
              <a:spcAft>
                <a:spcPts val="0"/>
              </a:spcAft>
              <a:buClr>
                <a:schemeClr val="accent4"/>
              </a:buClr>
              <a:buSzPts val="1000"/>
              <a:buFont typeface="Arial"/>
              <a:buChar char="●"/>
            </a:pPr>
            <a:r>
              <a:rPr lang="en" sz="1000">
                <a:solidFill>
                  <a:schemeClr val="accent4"/>
                </a:solidFill>
              </a:rPr>
              <a:t>The importance of data preprocessing and feature selection in building effective predictive models cannot be overstated.</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Font typeface="Arial"/>
              <a:buChar char="●"/>
            </a:pPr>
            <a:r>
              <a:rPr lang="en" sz="1000">
                <a:solidFill>
                  <a:schemeClr val="accent4"/>
                </a:solidFill>
              </a:rPr>
              <a:t>The LSTM </a:t>
            </a:r>
            <a:r>
              <a:rPr lang="en" sz="1000">
                <a:solidFill>
                  <a:schemeClr val="accent4"/>
                </a:solidFill>
              </a:rPr>
              <a:t>architecture</a:t>
            </a:r>
            <a:r>
              <a:rPr lang="en" sz="1000">
                <a:solidFill>
                  <a:schemeClr val="accent4"/>
                </a:solidFill>
              </a:rPr>
              <a:t> capability to learn from historical sequences highlights its suitability for time-series forecasting.</a:t>
            </a:r>
            <a:endParaRPr sz="1000">
              <a:solidFill>
                <a:schemeClr val="accent4"/>
              </a:solidFill>
            </a:endParaRPr>
          </a:p>
          <a:p>
            <a:pPr indent="0" lvl="0" marL="457200" rtl="0" algn="l">
              <a:lnSpc>
                <a:spcPct val="115000"/>
              </a:lnSpc>
              <a:spcBef>
                <a:spcPts val="0"/>
              </a:spcBef>
              <a:spcAft>
                <a:spcPts val="0"/>
              </a:spcAft>
              <a:buNone/>
            </a:pPr>
            <a:r>
              <a:t/>
            </a:r>
            <a:endParaRPr sz="1000">
              <a:solidFill>
                <a:schemeClr val="accent4"/>
              </a:solidFill>
            </a:endParaRPr>
          </a:p>
          <a:p>
            <a:pPr indent="-292100" lvl="0" marL="457200" rtl="0" algn="l">
              <a:lnSpc>
                <a:spcPct val="115000"/>
              </a:lnSpc>
              <a:spcBef>
                <a:spcPts val="0"/>
              </a:spcBef>
              <a:spcAft>
                <a:spcPts val="0"/>
              </a:spcAft>
              <a:buClr>
                <a:schemeClr val="accent4"/>
              </a:buClr>
              <a:buSzPts val="1000"/>
              <a:buFont typeface="Arial"/>
              <a:buChar char="●"/>
            </a:pPr>
            <a:r>
              <a:rPr lang="en" sz="1000">
                <a:solidFill>
                  <a:schemeClr val="accent4"/>
                </a:solidFill>
              </a:rPr>
              <a:t>The project underscored the potential for further enhancements through feature engineering and advanced modeling techniques, paving the way for future research and applications in financial analysis.</a:t>
            </a:r>
            <a:endParaRPr sz="1000">
              <a:solidFill>
                <a:schemeClr val="accent4"/>
              </a:solidFill>
            </a:endParaRPr>
          </a:p>
          <a:p>
            <a:pPr indent="0" lvl="0" marL="0" rtl="0" algn="l">
              <a:lnSpc>
                <a:spcPct val="115000"/>
              </a:lnSpc>
              <a:spcBef>
                <a:spcPts val="0"/>
              </a:spcBef>
              <a:spcAft>
                <a:spcPts val="0"/>
              </a:spcAft>
              <a:buNone/>
            </a:pPr>
            <a:r>
              <a:t/>
            </a:r>
            <a:endParaRPr sz="1000">
              <a:solidFill>
                <a:schemeClr val="accent4"/>
              </a:solidFill>
            </a:endParaRPr>
          </a:p>
          <a:p>
            <a:pPr indent="0" lvl="0" marL="0" rtl="0" algn="l">
              <a:lnSpc>
                <a:spcPct val="115000"/>
              </a:lnSpc>
              <a:spcBef>
                <a:spcPts val="0"/>
              </a:spcBef>
              <a:spcAft>
                <a:spcPts val="0"/>
              </a:spcAft>
              <a:buNone/>
            </a:pPr>
            <a:r>
              <a:rPr lang="en" sz="1000">
                <a:solidFill>
                  <a:schemeClr val="accent4"/>
                </a:solidFill>
              </a:rPr>
              <a:t>By addressing the challenges, limitations, and potential future directions identified in both the EDA and machine learning components, this project can evolve into a more robust analytical framework, ultimately supporting better investment decision-making and financial literacy.</a:t>
            </a:r>
            <a:endParaRPr sz="1000">
              <a:solidFill>
                <a:schemeClr val="accent4"/>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2"/>
          <p:cNvSpPr txBox="1"/>
          <p:nvPr>
            <p:ph type="title"/>
          </p:nvPr>
        </p:nvSpPr>
        <p:spPr>
          <a:xfrm>
            <a:off x="1194200" y="1090825"/>
            <a:ext cx="3103500" cy="11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Thanks!</a:t>
            </a:r>
            <a:endParaRPr sz="4800"/>
          </a:p>
        </p:txBody>
      </p:sp>
      <p:sp>
        <p:nvSpPr>
          <p:cNvPr id="928" name="Google Shape;928;p72"/>
          <p:cNvSpPr txBox="1"/>
          <p:nvPr>
            <p:ph idx="1" type="subTitle"/>
          </p:nvPr>
        </p:nvSpPr>
        <p:spPr>
          <a:xfrm>
            <a:off x="1544900" y="2394350"/>
            <a:ext cx="2402100" cy="102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p:txBody>
      </p:sp>
      <p:grpSp>
        <p:nvGrpSpPr>
          <p:cNvPr id="929" name="Google Shape;929;p72"/>
          <p:cNvGrpSpPr/>
          <p:nvPr/>
        </p:nvGrpSpPr>
        <p:grpSpPr>
          <a:xfrm flipH="1">
            <a:off x="6518435" y="103266"/>
            <a:ext cx="2348437" cy="1932163"/>
            <a:chOff x="6518435" y="3144203"/>
            <a:chExt cx="2348437" cy="1932163"/>
          </a:xfrm>
        </p:grpSpPr>
        <p:sp>
          <p:nvSpPr>
            <p:cNvPr id="930" name="Google Shape;930;p72"/>
            <p:cNvSpPr/>
            <p:nvPr/>
          </p:nvSpPr>
          <p:spPr>
            <a:xfrm>
              <a:off x="6524023" y="4536193"/>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2"/>
            <p:cNvSpPr/>
            <p:nvPr/>
          </p:nvSpPr>
          <p:spPr>
            <a:xfrm>
              <a:off x="6518435" y="4529706"/>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2"/>
            <p:cNvSpPr/>
            <p:nvPr/>
          </p:nvSpPr>
          <p:spPr>
            <a:xfrm>
              <a:off x="6606880" y="4700107"/>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2"/>
            <p:cNvSpPr/>
            <p:nvPr/>
          </p:nvSpPr>
          <p:spPr>
            <a:xfrm>
              <a:off x="6606880" y="4311838"/>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2"/>
            <p:cNvSpPr/>
            <p:nvPr/>
          </p:nvSpPr>
          <p:spPr>
            <a:xfrm>
              <a:off x="6833162" y="3531509"/>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2"/>
            <p:cNvSpPr/>
            <p:nvPr/>
          </p:nvSpPr>
          <p:spPr>
            <a:xfrm>
              <a:off x="6915119" y="4513841"/>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2"/>
            <p:cNvSpPr/>
            <p:nvPr/>
          </p:nvSpPr>
          <p:spPr>
            <a:xfrm>
              <a:off x="6915119" y="3307090"/>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2"/>
            <p:cNvSpPr/>
            <p:nvPr/>
          </p:nvSpPr>
          <p:spPr>
            <a:xfrm>
              <a:off x="7141337" y="3531509"/>
              <a:ext cx="177018" cy="143490"/>
            </a:xfrm>
            <a:custGeom>
              <a:rect b="b" l="l" r="r" t="t"/>
              <a:pathLst>
                <a:path extrusionOk="0" h="2234" w="2756">
                  <a:moveTo>
                    <a:pt x="1" y="1"/>
                  </a:moveTo>
                  <a:lnTo>
                    <a:pt x="1" y="2233"/>
                  </a:lnTo>
                  <a:lnTo>
                    <a:pt x="2755" y="2233"/>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2"/>
            <p:cNvSpPr/>
            <p:nvPr/>
          </p:nvSpPr>
          <p:spPr>
            <a:xfrm>
              <a:off x="7224257" y="3668383"/>
              <a:ext cx="11240" cy="230072"/>
            </a:xfrm>
            <a:custGeom>
              <a:rect b="b" l="l" r="r" t="t"/>
              <a:pathLst>
                <a:path extrusionOk="0" h="3582" w="175">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2"/>
            <p:cNvSpPr/>
            <p:nvPr/>
          </p:nvSpPr>
          <p:spPr>
            <a:xfrm>
              <a:off x="7224257" y="3307090"/>
              <a:ext cx="11240" cy="230072"/>
            </a:xfrm>
            <a:custGeom>
              <a:rect b="b" l="l" r="r" t="t"/>
              <a:pathLst>
                <a:path extrusionOk="0" h="3582" w="175">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2"/>
            <p:cNvSpPr/>
            <p:nvPr/>
          </p:nvSpPr>
          <p:spPr>
            <a:xfrm>
              <a:off x="7449576" y="3677697"/>
              <a:ext cx="177018" cy="348319"/>
            </a:xfrm>
            <a:custGeom>
              <a:rect b="b" l="l" r="r" t="t"/>
              <a:pathLst>
                <a:path extrusionOk="0" h="5423" w="2756">
                  <a:moveTo>
                    <a:pt x="1" y="0"/>
                  </a:moveTo>
                  <a:lnTo>
                    <a:pt x="1" y="5422"/>
                  </a:lnTo>
                  <a:lnTo>
                    <a:pt x="2755" y="5422"/>
                  </a:lnTo>
                  <a:lnTo>
                    <a:pt x="2755"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2"/>
            <p:cNvSpPr/>
            <p:nvPr/>
          </p:nvSpPr>
          <p:spPr>
            <a:xfrm>
              <a:off x="7443988" y="3671209"/>
              <a:ext cx="189093" cy="360395"/>
            </a:xfrm>
            <a:custGeom>
              <a:rect b="b" l="l" r="r" t="t"/>
              <a:pathLst>
                <a:path extrusionOk="0" h="5611" w="2944">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2"/>
            <p:cNvSpPr/>
            <p:nvPr/>
          </p:nvSpPr>
          <p:spPr>
            <a:xfrm>
              <a:off x="7532432" y="4019464"/>
              <a:ext cx="12204" cy="230008"/>
            </a:xfrm>
            <a:custGeom>
              <a:rect b="b" l="l" r="r" t="t"/>
              <a:pathLst>
                <a:path extrusionOk="0" h="3581" w="19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2"/>
            <p:cNvSpPr/>
            <p:nvPr/>
          </p:nvSpPr>
          <p:spPr>
            <a:xfrm>
              <a:off x="7532432" y="3454241"/>
              <a:ext cx="12204" cy="229108"/>
            </a:xfrm>
            <a:custGeom>
              <a:rect b="b" l="l" r="r" t="t"/>
              <a:pathLst>
                <a:path extrusionOk="0" h="3567" w="19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2"/>
            <p:cNvSpPr/>
            <p:nvPr/>
          </p:nvSpPr>
          <p:spPr>
            <a:xfrm>
              <a:off x="7758778" y="4041816"/>
              <a:ext cx="176954" cy="797994"/>
            </a:xfrm>
            <a:custGeom>
              <a:rect b="b" l="l" r="r" t="t"/>
              <a:pathLst>
                <a:path extrusionOk="0" h="12424" w="2755">
                  <a:moveTo>
                    <a:pt x="0" y="0"/>
                  </a:moveTo>
                  <a:lnTo>
                    <a:pt x="0" y="12424"/>
                  </a:lnTo>
                  <a:lnTo>
                    <a:pt x="2754" y="12424"/>
                  </a:lnTo>
                  <a:lnTo>
                    <a:pt x="2754" y="0"/>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2"/>
            <p:cNvSpPr/>
            <p:nvPr/>
          </p:nvSpPr>
          <p:spPr>
            <a:xfrm>
              <a:off x="7752163" y="4035264"/>
              <a:ext cx="189157" cy="811096"/>
            </a:xfrm>
            <a:custGeom>
              <a:rect b="b" l="l" r="r" t="t"/>
              <a:pathLst>
                <a:path extrusionOk="0" h="12628" w="2945">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2"/>
            <p:cNvSpPr/>
            <p:nvPr/>
          </p:nvSpPr>
          <p:spPr>
            <a:xfrm>
              <a:off x="7840671" y="4834155"/>
              <a:ext cx="12139" cy="229173"/>
            </a:xfrm>
            <a:custGeom>
              <a:rect b="b" l="l" r="r" t="t"/>
              <a:pathLst>
                <a:path extrusionOk="0" h="3568" w="189">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2"/>
            <p:cNvSpPr/>
            <p:nvPr/>
          </p:nvSpPr>
          <p:spPr>
            <a:xfrm>
              <a:off x="7840671" y="3817332"/>
              <a:ext cx="12139" cy="230136"/>
            </a:xfrm>
            <a:custGeom>
              <a:rect b="b" l="l" r="r" t="t"/>
              <a:pathLst>
                <a:path extrusionOk="0" h="3583" w="189">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2"/>
            <p:cNvSpPr/>
            <p:nvPr/>
          </p:nvSpPr>
          <p:spPr>
            <a:xfrm>
              <a:off x="8066953" y="4645191"/>
              <a:ext cx="176954" cy="207656"/>
            </a:xfrm>
            <a:custGeom>
              <a:rect b="b" l="l" r="r" t="t"/>
              <a:pathLst>
                <a:path extrusionOk="0" h="3233" w="2755">
                  <a:moveTo>
                    <a:pt x="0" y="0"/>
                  </a:moveTo>
                  <a:lnTo>
                    <a:pt x="0" y="3233"/>
                  </a:lnTo>
                  <a:lnTo>
                    <a:pt x="2754" y="3233"/>
                  </a:lnTo>
                  <a:lnTo>
                    <a:pt x="2754"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2"/>
            <p:cNvSpPr/>
            <p:nvPr/>
          </p:nvSpPr>
          <p:spPr>
            <a:xfrm>
              <a:off x="8148846" y="4846295"/>
              <a:ext cx="12204" cy="230072"/>
            </a:xfrm>
            <a:custGeom>
              <a:rect b="b" l="l" r="r" t="t"/>
              <a:pathLst>
                <a:path extrusionOk="0" h="3582" w="19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2"/>
            <p:cNvSpPr/>
            <p:nvPr/>
          </p:nvSpPr>
          <p:spPr>
            <a:xfrm>
              <a:off x="8148846" y="4420772"/>
              <a:ext cx="12204" cy="230072"/>
            </a:xfrm>
            <a:custGeom>
              <a:rect b="b" l="l" r="r" t="t"/>
              <a:pathLst>
                <a:path extrusionOk="0" h="3582" w="19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2"/>
            <p:cNvSpPr/>
            <p:nvPr/>
          </p:nvSpPr>
          <p:spPr>
            <a:xfrm>
              <a:off x="8375192" y="3632993"/>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2"/>
            <p:cNvSpPr/>
            <p:nvPr/>
          </p:nvSpPr>
          <p:spPr>
            <a:xfrm>
              <a:off x="8457984" y="4616288"/>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2"/>
            <p:cNvSpPr/>
            <p:nvPr/>
          </p:nvSpPr>
          <p:spPr>
            <a:xfrm>
              <a:off x="8457984" y="3409537"/>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2"/>
            <p:cNvSpPr/>
            <p:nvPr/>
          </p:nvSpPr>
          <p:spPr>
            <a:xfrm>
              <a:off x="8684330" y="3367659"/>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2"/>
            <p:cNvSpPr/>
            <p:nvPr/>
          </p:nvSpPr>
          <p:spPr>
            <a:xfrm>
              <a:off x="8766224" y="3621817"/>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2"/>
            <p:cNvSpPr/>
            <p:nvPr/>
          </p:nvSpPr>
          <p:spPr>
            <a:xfrm>
              <a:off x="8766224" y="3144203"/>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2"/>
            <p:cNvSpPr/>
            <p:nvPr/>
          </p:nvSpPr>
          <p:spPr>
            <a:xfrm>
              <a:off x="6826610" y="3524958"/>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2"/>
            <p:cNvSpPr/>
            <p:nvPr/>
          </p:nvSpPr>
          <p:spPr>
            <a:xfrm>
              <a:off x="7134849" y="3524958"/>
              <a:ext cx="190057" cy="155629"/>
            </a:xfrm>
            <a:custGeom>
              <a:rect b="b" l="l" r="r" t="t"/>
              <a:pathLst>
                <a:path extrusionOk="0" h="2423" w="2959">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2"/>
            <p:cNvSpPr/>
            <p:nvPr/>
          </p:nvSpPr>
          <p:spPr>
            <a:xfrm>
              <a:off x="8060466" y="4638640"/>
              <a:ext cx="189992" cy="219795"/>
            </a:xfrm>
            <a:custGeom>
              <a:rect b="b" l="l" r="r" t="t"/>
              <a:pathLst>
                <a:path extrusionOk="0" h="3422" w="2958">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2"/>
            <p:cNvSpPr/>
            <p:nvPr/>
          </p:nvSpPr>
          <p:spPr>
            <a:xfrm>
              <a:off x="8369604" y="3627405"/>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2"/>
            <p:cNvSpPr/>
            <p:nvPr/>
          </p:nvSpPr>
          <p:spPr>
            <a:xfrm>
              <a:off x="8677779" y="3362071"/>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72"/>
          <p:cNvSpPr/>
          <p:nvPr/>
        </p:nvSpPr>
        <p:spPr>
          <a:xfrm flipH="1" rot="-1390859">
            <a:off x="2173953" y="3679305"/>
            <a:ext cx="7231661" cy="593585"/>
          </a:xfrm>
          <a:custGeom>
            <a:rect b="b" l="l" r="r" t="t"/>
            <a:pathLst>
              <a:path extrusionOk="0" h="47304" w="281986">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9"/>
          <p:cNvSpPr txBox="1"/>
          <p:nvPr>
            <p:ph type="title"/>
          </p:nvPr>
        </p:nvSpPr>
        <p:spPr>
          <a:xfrm>
            <a:off x="713225" y="3682350"/>
            <a:ext cx="7717800" cy="9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Dataset Description &amp; EDA</a:t>
            </a:r>
            <a:endParaRPr sz="4300"/>
          </a:p>
        </p:txBody>
      </p:sp>
      <p:sp>
        <p:nvSpPr>
          <p:cNvPr id="396" name="Google Shape;396;p29"/>
          <p:cNvSpPr txBox="1"/>
          <p:nvPr>
            <p:ph idx="2" type="title"/>
          </p:nvPr>
        </p:nvSpPr>
        <p:spPr>
          <a:xfrm>
            <a:off x="713225" y="2762850"/>
            <a:ext cx="1753800" cy="6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397" name="Google Shape;397;p29"/>
          <p:cNvPicPr preferRelativeResize="0"/>
          <p:nvPr>
            <p:ph idx="3" type="pic"/>
          </p:nvPr>
        </p:nvPicPr>
        <p:blipFill rotWithShape="1">
          <a:blip r:embed="rId3">
            <a:alphaModFix/>
          </a:blip>
          <a:srcRect b="0" l="11879" r="11871" t="0"/>
          <a:stretch/>
        </p:blipFill>
        <p:spPr>
          <a:xfrm>
            <a:off x="4480775" y="539500"/>
            <a:ext cx="3950251" cy="2914250"/>
          </a:xfrm>
          <a:prstGeom prst="rect">
            <a:avLst/>
          </a:prstGeom>
        </p:spPr>
      </p:pic>
      <p:grpSp>
        <p:nvGrpSpPr>
          <p:cNvPr id="398" name="Google Shape;398;p29"/>
          <p:cNvGrpSpPr/>
          <p:nvPr/>
        </p:nvGrpSpPr>
        <p:grpSpPr>
          <a:xfrm>
            <a:off x="291401" y="76653"/>
            <a:ext cx="1202212" cy="1920269"/>
            <a:chOff x="11013135" y="64478"/>
            <a:chExt cx="1202212" cy="1920269"/>
          </a:xfrm>
        </p:grpSpPr>
        <p:sp>
          <p:nvSpPr>
            <p:cNvPr id="399" name="Google Shape;399;p29"/>
            <p:cNvSpPr/>
            <p:nvPr/>
          </p:nvSpPr>
          <p:spPr>
            <a:xfrm>
              <a:off x="11018723" y="1293580"/>
              <a:ext cx="177018" cy="169567"/>
            </a:xfrm>
            <a:custGeom>
              <a:rect b="b" l="l" r="r" t="t"/>
              <a:pathLst>
                <a:path extrusionOk="0" h="2640" w="2756">
                  <a:moveTo>
                    <a:pt x="1" y="1"/>
                  </a:moveTo>
                  <a:lnTo>
                    <a:pt x="1" y="2639"/>
                  </a:lnTo>
                  <a:lnTo>
                    <a:pt x="2755" y="2639"/>
                  </a:lnTo>
                  <a:lnTo>
                    <a:pt x="2755" y="1"/>
                  </a:ln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11013135" y="1287093"/>
              <a:ext cx="189093" cy="181642"/>
            </a:xfrm>
            <a:custGeom>
              <a:rect b="b" l="l" r="r" t="t"/>
              <a:pathLst>
                <a:path extrusionOk="0" h="2828" w="2944">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11101580" y="1457495"/>
              <a:ext cx="12204" cy="229108"/>
            </a:xfrm>
            <a:custGeom>
              <a:rect b="b" l="l" r="r" t="t"/>
              <a:pathLst>
                <a:path extrusionOk="0" h="3567" w="19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11101580" y="1069226"/>
              <a:ext cx="12204" cy="230008"/>
            </a:xfrm>
            <a:custGeom>
              <a:rect b="b" l="l" r="r" t="t"/>
              <a:pathLst>
                <a:path extrusionOk="0" h="3581" w="19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11327862" y="288897"/>
              <a:ext cx="177018" cy="988949"/>
            </a:xfrm>
            <a:custGeom>
              <a:rect b="b" l="l" r="r" t="t"/>
              <a:pathLst>
                <a:path extrusionOk="0" h="15397" w="2756">
                  <a:moveTo>
                    <a:pt x="1" y="1"/>
                  </a:moveTo>
                  <a:lnTo>
                    <a:pt x="1" y="15397"/>
                  </a:lnTo>
                  <a:lnTo>
                    <a:pt x="2755" y="15397"/>
                  </a:lnTo>
                  <a:lnTo>
                    <a:pt x="2755" y="1"/>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11409819" y="1271228"/>
              <a:ext cx="12139" cy="230136"/>
            </a:xfrm>
            <a:custGeom>
              <a:rect b="b" l="l" r="r" t="t"/>
              <a:pathLst>
                <a:path extrusionOk="0" h="3583" w="189">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11409819" y="64478"/>
              <a:ext cx="12139" cy="230072"/>
            </a:xfrm>
            <a:custGeom>
              <a:rect b="b" l="l" r="r" t="t"/>
              <a:pathLst>
                <a:path extrusionOk="0" h="3582" w="189">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11723667" y="771380"/>
              <a:ext cx="176954" cy="988949"/>
            </a:xfrm>
            <a:custGeom>
              <a:rect b="b" l="l" r="r" t="t"/>
              <a:pathLst>
                <a:path extrusionOk="0" h="15397" w="2755">
                  <a:moveTo>
                    <a:pt x="0" y="0"/>
                  </a:moveTo>
                  <a:lnTo>
                    <a:pt x="0" y="15396"/>
                  </a:lnTo>
                  <a:lnTo>
                    <a:pt x="2755" y="15396"/>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11806459" y="1754675"/>
              <a:ext cx="12204" cy="230072"/>
            </a:xfrm>
            <a:custGeom>
              <a:rect b="b" l="l" r="r" t="t"/>
              <a:pathLst>
                <a:path extrusionOk="0" h="3582" w="19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11806459" y="547924"/>
              <a:ext cx="12204" cy="230072"/>
            </a:xfrm>
            <a:custGeom>
              <a:rect b="b" l="l" r="r" t="t"/>
              <a:pathLst>
                <a:path extrusionOk="0" h="3582" w="19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12032805" y="506047"/>
              <a:ext cx="176954" cy="259810"/>
            </a:xfrm>
            <a:custGeom>
              <a:rect b="b" l="l" r="r" t="t"/>
              <a:pathLst>
                <a:path extrusionOk="0" h="4045" w="2755">
                  <a:moveTo>
                    <a:pt x="0" y="0"/>
                  </a:moveTo>
                  <a:lnTo>
                    <a:pt x="0" y="4045"/>
                  </a:lnTo>
                  <a:lnTo>
                    <a:pt x="2755" y="4045"/>
                  </a:lnTo>
                  <a:lnTo>
                    <a:pt x="2755" y="0"/>
                  </a:lnTo>
                  <a:close/>
                </a:path>
              </a:pathLst>
            </a:custGeom>
            <a:solidFill>
              <a:srgbClr val="00FF00">
                <a:alpha val="43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12114699" y="760204"/>
              <a:ext cx="12139" cy="229108"/>
            </a:xfrm>
            <a:custGeom>
              <a:rect b="b" l="l" r="r" t="t"/>
              <a:pathLst>
                <a:path extrusionOk="0" h="3567" w="189">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12114699" y="282591"/>
              <a:ext cx="12139" cy="230008"/>
            </a:xfrm>
            <a:custGeom>
              <a:rect b="b" l="l" r="r" t="t"/>
              <a:pathLst>
                <a:path extrusionOk="0" h="3581" w="189">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11321310" y="282346"/>
              <a:ext cx="189157" cy="1001089"/>
            </a:xfrm>
            <a:custGeom>
              <a:rect b="b" l="l" r="r" t="t"/>
              <a:pathLst>
                <a:path extrusionOk="0" h="15586" w="2945">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11718079" y="765792"/>
              <a:ext cx="189029" cy="1001089"/>
            </a:xfrm>
            <a:custGeom>
              <a:rect b="b" l="l" r="r" t="t"/>
              <a:pathLst>
                <a:path extrusionOk="0" h="15586" w="2943">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12026254" y="500459"/>
              <a:ext cx="189093" cy="271950"/>
            </a:xfrm>
            <a:custGeom>
              <a:rect b="b" l="l" r="r" t="t"/>
              <a:pathLst>
                <a:path extrusionOk="0" h="4234" w="2944">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the dataset</a:t>
            </a:r>
            <a:endParaRPr/>
          </a:p>
        </p:txBody>
      </p:sp>
      <p:sp>
        <p:nvSpPr>
          <p:cNvPr id="420" name="Google Shape;420;p30"/>
          <p:cNvSpPr txBox="1"/>
          <p:nvPr/>
        </p:nvSpPr>
        <p:spPr>
          <a:xfrm>
            <a:off x="720000" y="1273600"/>
            <a:ext cx="79299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lbert Sans"/>
                <a:ea typeface="Albert Sans"/>
                <a:cs typeface="Albert Sans"/>
                <a:sym typeface="Albert Sans"/>
              </a:rPr>
              <a:t>Data Collection: Utilized </a:t>
            </a:r>
            <a:r>
              <a:rPr b="1" lang="en" sz="1100">
                <a:solidFill>
                  <a:schemeClr val="dk1"/>
                </a:solidFill>
                <a:latin typeface="Albert Sans"/>
                <a:ea typeface="Albert Sans"/>
                <a:cs typeface="Albert Sans"/>
                <a:sym typeface="Albert Sans"/>
              </a:rPr>
              <a:t>Yahoo Finance </a:t>
            </a:r>
            <a:r>
              <a:rPr lang="en" sz="1100">
                <a:solidFill>
                  <a:schemeClr val="dk1"/>
                </a:solidFill>
                <a:latin typeface="Albert Sans"/>
                <a:ea typeface="Albert Sans"/>
                <a:cs typeface="Albert Sans"/>
                <a:sym typeface="Albert Sans"/>
              </a:rPr>
              <a:t>to gather historical stock price data for the following five tech companies:</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solidFill>
                  <a:schemeClr val="dk1"/>
                </a:solidFill>
                <a:latin typeface="Albert Sans"/>
                <a:ea typeface="Albert Sans"/>
                <a:cs typeface="Albert Sans"/>
                <a:sym typeface="Albert Sans"/>
              </a:rPr>
              <a:t>- Apple (AAPL)</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solidFill>
                  <a:schemeClr val="dk1"/>
                </a:solidFill>
                <a:latin typeface="Albert Sans"/>
                <a:ea typeface="Albert Sans"/>
                <a:cs typeface="Albert Sans"/>
                <a:sym typeface="Albert Sans"/>
              </a:rPr>
              <a:t>- Microsoft (MSFT)</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solidFill>
                  <a:schemeClr val="dk1"/>
                </a:solidFill>
                <a:latin typeface="Albert Sans"/>
                <a:ea typeface="Albert Sans"/>
                <a:cs typeface="Albert Sans"/>
                <a:sym typeface="Albert Sans"/>
              </a:rPr>
              <a:t>- Alphabet (GOOGL)</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solidFill>
                  <a:schemeClr val="dk1"/>
                </a:solidFill>
                <a:latin typeface="Albert Sans"/>
                <a:ea typeface="Albert Sans"/>
                <a:cs typeface="Albert Sans"/>
                <a:sym typeface="Albert Sans"/>
              </a:rPr>
              <a:t>- Meta Platforms (META)</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solidFill>
                  <a:schemeClr val="dk1"/>
                </a:solidFill>
                <a:latin typeface="Albert Sans"/>
                <a:ea typeface="Albert Sans"/>
                <a:cs typeface="Albert Sans"/>
                <a:sym typeface="Albert Sans"/>
              </a:rPr>
              <a:t>- Tesla (TSLA)</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100">
                <a:solidFill>
                  <a:schemeClr val="dk1"/>
                </a:solidFill>
                <a:latin typeface="Albert Sans"/>
                <a:ea typeface="Albert Sans"/>
                <a:cs typeface="Albert Sans"/>
                <a:sym typeface="Albert Sans"/>
              </a:rPr>
              <a:t>- Data Range: 1 Jan 2015 to 31 Dec 2024</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1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100">
              <a:solidFill>
                <a:schemeClr val="dk1"/>
              </a:solidFill>
              <a:latin typeface="Albert Sans"/>
              <a:ea typeface="Albert Sans"/>
              <a:cs typeface="Albert Sans"/>
              <a:sym typeface="Albert Sans"/>
            </a:endParaRPr>
          </a:p>
        </p:txBody>
      </p:sp>
      <p:pic>
        <p:nvPicPr>
          <p:cNvPr descr="File:Apple logo grey.svg - 維基百科，自由嘅百科全書" id="421" name="Google Shape;421;p30"/>
          <p:cNvPicPr preferRelativeResize="0"/>
          <p:nvPr/>
        </p:nvPicPr>
        <p:blipFill>
          <a:blip r:embed="rId3">
            <a:alphaModFix/>
          </a:blip>
          <a:stretch>
            <a:fillRect/>
          </a:stretch>
        </p:blipFill>
        <p:spPr>
          <a:xfrm>
            <a:off x="341725" y="3121793"/>
            <a:ext cx="733890" cy="871949"/>
          </a:xfrm>
          <a:prstGeom prst="rect">
            <a:avLst/>
          </a:prstGeom>
          <a:noFill/>
          <a:ln>
            <a:noFill/>
          </a:ln>
        </p:spPr>
      </p:pic>
      <p:pic>
        <p:nvPicPr>
          <p:cNvPr descr="File:MSFT logo png grey.png - Wikimedia Commons" id="422" name="Google Shape;422;p30"/>
          <p:cNvPicPr preferRelativeResize="0"/>
          <p:nvPr/>
        </p:nvPicPr>
        <p:blipFill>
          <a:blip r:embed="rId4">
            <a:alphaModFix/>
          </a:blip>
          <a:stretch>
            <a:fillRect/>
          </a:stretch>
        </p:blipFill>
        <p:spPr>
          <a:xfrm>
            <a:off x="922852" y="4025314"/>
            <a:ext cx="2471322" cy="908651"/>
          </a:xfrm>
          <a:prstGeom prst="rect">
            <a:avLst/>
          </a:prstGeom>
          <a:noFill/>
          <a:ln>
            <a:noFill/>
          </a:ln>
        </p:spPr>
      </p:pic>
      <p:pic>
        <p:nvPicPr>
          <p:cNvPr descr="File:Meta-Logo.png - Wikimedia Commons" id="423" name="Google Shape;423;p30"/>
          <p:cNvPicPr preferRelativeResize="0"/>
          <p:nvPr/>
        </p:nvPicPr>
        <p:blipFill>
          <a:blip r:embed="rId5">
            <a:alphaModFix/>
          </a:blip>
          <a:stretch>
            <a:fillRect/>
          </a:stretch>
        </p:blipFill>
        <p:spPr>
          <a:xfrm>
            <a:off x="2906800" y="3195685"/>
            <a:ext cx="2328899" cy="1127416"/>
          </a:xfrm>
          <a:prstGeom prst="rect">
            <a:avLst/>
          </a:prstGeom>
          <a:noFill/>
          <a:ln>
            <a:noFill/>
          </a:ln>
        </p:spPr>
      </p:pic>
      <p:pic>
        <p:nvPicPr>
          <p:cNvPr descr="File:Google 2015 logo.svg - Wikimedia Commons" id="424" name="Google Shape;424;p30"/>
          <p:cNvPicPr preferRelativeResize="0"/>
          <p:nvPr/>
        </p:nvPicPr>
        <p:blipFill>
          <a:blip r:embed="rId6">
            <a:alphaModFix/>
          </a:blip>
          <a:stretch>
            <a:fillRect/>
          </a:stretch>
        </p:blipFill>
        <p:spPr>
          <a:xfrm>
            <a:off x="5274750" y="4166488"/>
            <a:ext cx="1853650" cy="626326"/>
          </a:xfrm>
          <a:prstGeom prst="rect">
            <a:avLst/>
          </a:prstGeom>
          <a:noFill/>
          <a:ln>
            <a:noFill/>
          </a:ln>
        </p:spPr>
      </p:pic>
      <p:pic>
        <p:nvPicPr>
          <p:cNvPr descr="File:Tesla logo.png - 维基百科，自由的百科全书" id="425" name="Google Shape;425;p30"/>
          <p:cNvPicPr preferRelativeResize="0"/>
          <p:nvPr/>
        </p:nvPicPr>
        <p:blipFill>
          <a:blip r:embed="rId7">
            <a:alphaModFix/>
          </a:blip>
          <a:stretch>
            <a:fillRect/>
          </a:stretch>
        </p:blipFill>
        <p:spPr>
          <a:xfrm>
            <a:off x="7568850" y="3301650"/>
            <a:ext cx="1297928" cy="1297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preprocessing steps</a:t>
            </a:r>
            <a:endParaRPr/>
          </a:p>
        </p:txBody>
      </p:sp>
      <p:sp>
        <p:nvSpPr>
          <p:cNvPr id="431" name="Google Shape;431;p31"/>
          <p:cNvSpPr txBox="1"/>
          <p:nvPr/>
        </p:nvSpPr>
        <p:spPr>
          <a:xfrm>
            <a:off x="596100" y="1511125"/>
            <a:ext cx="3975900" cy="2031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Albert Sans"/>
              <a:buAutoNum type="arabicPeriod"/>
            </a:pPr>
            <a:r>
              <a:rPr b="1" lang="en" sz="1000">
                <a:solidFill>
                  <a:schemeClr val="dk1"/>
                </a:solidFill>
                <a:latin typeface="Albert Sans"/>
                <a:ea typeface="Albert Sans"/>
                <a:cs typeface="Albert Sans"/>
                <a:sym typeface="Albert Sans"/>
              </a:rPr>
              <a:t>Data Cleaning: </a:t>
            </a:r>
            <a:r>
              <a:rPr lang="en" sz="1000">
                <a:solidFill>
                  <a:schemeClr val="dk1"/>
                </a:solidFill>
                <a:latin typeface="Albert Sans"/>
                <a:ea typeface="Albert Sans"/>
                <a:cs typeface="Albert Sans"/>
                <a:sym typeface="Albert Sans"/>
              </a:rPr>
              <a:t>Missing values were handled appropriately, ensuring that all entries were valid.</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AutoNum type="arabicPeriod"/>
            </a:pPr>
            <a:r>
              <a:rPr b="1" lang="en" sz="1000">
                <a:solidFill>
                  <a:schemeClr val="dk1"/>
                </a:solidFill>
                <a:latin typeface="Albert Sans"/>
                <a:ea typeface="Albert Sans"/>
                <a:cs typeface="Albert Sans"/>
                <a:sym typeface="Albert Sans"/>
              </a:rPr>
              <a:t>Target and Feature Selection: </a:t>
            </a:r>
            <a:r>
              <a:rPr lang="en" sz="1000">
                <a:solidFill>
                  <a:schemeClr val="dk1"/>
                </a:solidFill>
                <a:latin typeface="Albert Sans"/>
                <a:ea typeface="Albert Sans"/>
                <a:cs typeface="Albert Sans"/>
                <a:sym typeface="Albert Sans"/>
              </a:rPr>
              <a:t>The "Close" price was selected as the target variable for predictions, “High”, “Low”, and “Volume” were selected as features</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292100" lvl="0" marL="457200" rtl="0" algn="l">
              <a:spcBef>
                <a:spcPts val="0"/>
              </a:spcBef>
              <a:spcAft>
                <a:spcPts val="0"/>
              </a:spcAft>
              <a:buClr>
                <a:schemeClr val="dk1"/>
              </a:buClr>
              <a:buSzPts val="1000"/>
              <a:buFont typeface="Albert Sans"/>
              <a:buAutoNum type="arabicPeriod"/>
            </a:pPr>
            <a:r>
              <a:rPr b="1" lang="en" sz="1000">
                <a:solidFill>
                  <a:schemeClr val="dk1"/>
                </a:solidFill>
                <a:latin typeface="Albert Sans"/>
                <a:ea typeface="Albert Sans"/>
                <a:cs typeface="Albert Sans"/>
                <a:sym typeface="Albert Sans"/>
              </a:rPr>
              <a:t>Normalization: </a:t>
            </a:r>
            <a:r>
              <a:rPr lang="en" sz="1000">
                <a:solidFill>
                  <a:schemeClr val="dk1"/>
                </a:solidFill>
                <a:latin typeface="Albert Sans"/>
                <a:ea typeface="Albert Sans"/>
                <a:cs typeface="Albert Sans"/>
                <a:sym typeface="Albert Sans"/>
              </a:rPr>
              <a:t>The data was scaled to a range of 0 to 1 using MinMaxScaler to improve model training efficiency</a:t>
            </a:r>
            <a:endParaRPr sz="1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000">
              <a:solidFill>
                <a:schemeClr val="dk1"/>
              </a:solidFill>
              <a:latin typeface="Albert Sans"/>
              <a:ea typeface="Albert Sans"/>
              <a:cs typeface="Albert Sans"/>
              <a:sym typeface="Albert Sans"/>
            </a:endParaRPr>
          </a:p>
        </p:txBody>
      </p:sp>
      <p:pic>
        <p:nvPicPr>
          <p:cNvPr id="432" name="Google Shape;432;p31"/>
          <p:cNvPicPr preferRelativeResize="0"/>
          <p:nvPr/>
        </p:nvPicPr>
        <p:blipFill>
          <a:blip r:embed="rId3">
            <a:alphaModFix/>
          </a:blip>
          <a:stretch>
            <a:fillRect/>
          </a:stretch>
        </p:blipFill>
        <p:spPr>
          <a:xfrm>
            <a:off x="4754100" y="2276425"/>
            <a:ext cx="2382225" cy="390825"/>
          </a:xfrm>
          <a:prstGeom prst="rect">
            <a:avLst/>
          </a:prstGeom>
          <a:noFill/>
          <a:ln>
            <a:noFill/>
          </a:ln>
        </p:spPr>
      </p:pic>
      <p:pic>
        <p:nvPicPr>
          <p:cNvPr id="433" name="Google Shape;433;p31"/>
          <p:cNvPicPr preferRelativeResize="0"/>
          <p:nvPr/>
        </p:nvPicPr>
        <p:blipFill>
          <a:blip r:embed="rId4">
            <a:alphaModFix/>
          </a:blip>
          <a:stretch>
            <a:fillRect/>
          </a:stretch>
        </p:blipFill>
        <p:spPr>
          <a:xfrm>
            <a:off x="4754112" y="3003501"/>
            <a:ext cx="4151600" cy="105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2"/>
          <p:cNvSpPr txBox="1"/>
          <p:nvPr>
            <p:ph type="title"/>
          </p:nvPr>
        </p:nvSpPr>
        <p:spPr>
          <a:xfrm>
            <a:off x="720000" y="1854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Exploratory Data Analysis</a:t>
            </a:r>
            <a:endParaRPr sz="3600"/>
          </a:p>
        </p:txBody>
      </p:sp>
      <p:grpSp>
        <p:nvGrpSpPr>
          <p:cNvPr id="439" name="Google Shape;439;p32"/>
          <p:cNvGrpSpPr/>
          <p:nvPr/>
        </p:nvGrpSpPr>
        <p:grpSpPr>
          <a:xfrm>
            <a:off x="575597" y="2107846"/>
            <a:ext cx="7867147" cy="3008825"/>
            <a:chOff x="867825" y="1616025"/>
            <a:chExt cx="1710175" cy="239200"/>
          </a:xfrm>
        </p:grpSpPr>
        <p:sp>
          <p:nvSpPr>
            <p:cNvPr id="440" name="Google Shape;440;p32"/>
            <p:cNvSpPr/>
            <p:nvPr/>
          </p:nvSpPr>
          <p:spPr>
            <a:xfrm>
              <a:off x="906000" y="1785775"/>
              <a:ext cx="26225" cy="69450"/>
            </a:xfrm>
            <a:custGeom>
              <a:rect b="b" l="l" r="r" t="t"/>
              <a:pathLst>
                <a:path extrusionOk="0" h="2778" w="1049">
                  <a:moveTo>
                    <a:pt x="518" y="1"/>
                  </a:moveTo>
                  <a:cubicBezTo>
                    <a:pt x="493" y="1"/>
                    <a:pt x="468" y="26"/>
                    <a:pt x="468" y="63"/>
                  </a:cubicBezTo>
                  <a:lnTo>
                    <a:pt x="468" y="517"/>
                  </a:lnTo>
                  <a:lnTo>
                    <a:pt x="89" y="517"/>
                  </a:lnTo>
                  <a:cubicBezTo>
                    <a:pt x="38" y="517"/>
                    <a:pt x="0" y="556"/>
                    <a:pt x="0" y="618"/>
                  </a:cubicBezTo>
                  <a:lnTo>
                    <a:pt x="0" y="1855"/>
                  </a:lnTo>
                  <a:cubicBezTo>
                    <a:pt x="0" y="1919"/>
                    <a:pt x="38" y="1956"/>
                    <a:pt x="89" y="1956"/>
                  </a:cubicBezTo>
                  <a:lnTo>
                    <a:pt x="468" y="1956"/>
                  </a:lnTo>
                  <a:lnTo>
                    <a:pt x="468" y="2727"/>
                  </a:lnTo>
                  <a:cubicBezTo>
                    <a:pt x="468" y="2752"/>
                    <a:pt x="493" y="2777"/>
                    <a:pt x="518" y="2777"/>
                  </a:cubicBezTo>
                  <a:cubicBezTo>
                    <a:pt x="555" y="2777"/>
                    <a:pt x="581" y="2752"/>
                    <a:pt x="581" y="2727"/>
                  </a:cubicBezTo>
                  <a:lnTo>
                    <a:pt x="581" y="1956"/>
                  </a:lnTo>
                  <a:lnTo>
                    <a:pt x="959" y="1956"/>
                  </a:lnTo>
                  <a:cubicBezTo>
                    <a:pt x="1010" y="1956"/>
                    <a:pt x="1048" y="1919"/>
                    <a:pt x="1048" y="1855"/>
                  </a:cubicBezTo>
                  <a:lnTo>
                    <a:pt x="1048" y="618"/>
                  </a:lnTo>
                  <a:cubicBezTo>
                    <a:pt x="1048" y="556"/>
                    <a:pt x="1010" y="517"/>
                    <a:pt x="959" y="517"/>
                  </a:cubicBezTo>
                  <a:lnTo>
                    <a:pt x="581" y="517"/>
                  </a:lnTo>
                  <a:lnTo>
                    <a:pt x="581" y="63"/>
                  </a:lnTo>
                  <a:cubicBezTo>
                    <a:pt x="581" y="26"/>
                    <a:pt x="555"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943550" y="1717625"/>
              <a:ext cx="26525" cy="137600"/>
            </a:xfrm>
            <a:custGeom>
              <a:rect b="b" l="l" r="r" t="t"/>
              <a:pathLst>
                <a:path extrusionOk="0" h="5504" w="1061">
                  <a:moveTo>
                    <a:pt x="531" y="0"/>
                  </a:moveTo>
                  <a:cubicBezTo>
                    <a:pt x="505" y="0"/>
                    <a:pt x="467" y="26"/>
                    <a:pt x="467" y="51"/>
                  </a:cubicBezTo>
                  <a:lnTo>
                    <a:pt x="467" y="2007"/>
                  </a:lnTo>
                  <a:lnTo>
                    <a:pt x="101" y="2007"/>
                  </a:lnTo>
                  <a:cubicBezTo>
                    <a:pt x="51" y="2007"/>
                    <a:pt x="0" y="2045"/>
                    <a:pt x="0" y="2095"/>
                  </a:cubicBezTo>
                  <a:lnTo>
                    <a:pt x="0" y="4203"/>
                  </a:lnTo>
                  <a:cubicBezTo>
                    <a:pt x="0" y="4266"/>
                    <a:pt x="51" y="4304"/>
                    <a:pt x="101" y="4304"/>
                  </a:cubicBezTo>
                  <a:lnTo>
                    <a:pt x="467" y="4304"/>
                  </a:lnTo>
                  <a:lnTo>
                    <a:pt x="467" y="5453"/>
                  </a:lnTo>
                  <a:cubicBezTo>
                    <a:pt x="467" y="5478"/>
                    <a:pt x="505" y="5503"/>
                    <a:pt x="531" y="5503"/>
                  </a:cubicBezTo>
                  <a:cubicBezTo>
                    <a:pt x="568" y="5503"/>
                    <a:pt x="593" y="5478"/>
                    <a:pt x="593" y="5453"/>
                  </a:cubicBezTo>
                  <a:lnTo>
                    <a:pt x="593" y="4304"/>
                  </a:lnTo>
                  <a:lnTo>
                    <a:pt x="960" y="4304"/>
                  </a:lnTo>
                  <a:cubicBezTo>
                    <a:pt x="1010" y="4304"/>
                    <a:pt x="1061" y="4266"/>
                    <a:pt x="1061" y="4203"/>
                  </a:cubicBezTo>
                  <a:lnTo>
                    <a:pt x="1061" y="2095"/>
                  </a:lnTo>
                  <a:cubicBezTo>
                    <a:pt x="1061" y="2045"/>
                    <a:pt x="1010" y="2007"/>
                    <a:pt x="960" y="2007"/>
                  </a:cubicBezTo>
                  <a:lnTo>
                    <a:pt x="593" y="2007"/>
                  </a:lnTo>
                  <a:lnTo>
                    <a:pt x="593" y="51"/>
                  </a:lnTo>
                  <a:cubicBezTo>
                    <a:pt x="593" y="26"/>
                    <a:pt x="568"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982050" y="1723300"/>
              <a:ext cx="26200" cy="131925"/>
            </a:xfrm>
            <a:custGeom>
              <a:rect b="b" l="l" r="r" t="t"/>
              <a:pathLst>
                <a:path extrusionOk="0" h="5277" w="1048">
                  <a:moveTo>
                    <a:pt x="517" y="1"/>
                  </a:moveTo>
                  <a:cubicBezTo>
                    <a:pt x="492" y="1"/>
                    <a:pt x="467" y="26"/>
                    <a:pt x="467" y="63"/>
                  </a:cubicBezTo>
                  <a:lnTo>
                    <a:pt x="467" y="1780"/>
                  </a:lnTo>
                  <a:lnTo>
                    <a:pt x="88" y="1780"/>
                  </a:lnTo>
                  <a:cubicBezTo>
                    <a:pt x="38" y="1780"/>
                    <a:pt x="0" y="1818"/>
                    <a:pt x="0" y="1868"/>
                  </a:cubicBezTo>
                  <a:lnTo>
                    <a:pt x="0" y="3635"/>
                  </a:lnTo>
                  <a:cubicBezTo>
                    <a:pt x="0" y="3686"/>
                    <a:pt x="38" y="3723"/>
                    <a:pt x="88" y="3723"/>
                  </a:cubicBezTo>
                  <a:lnTo>
                    <a:pt x="467" y="3723"/>
                  </a:lnTo>
                  <a:lnTo>
                    <a:pt x="467" y="5226"/>
                  </a:lnTo>
                  <a:cubicBezTo>
                    <a:pt x="467" y="5251"/>
                    <a:pt x="492" y="5276"/>
                    <a:pt x="517" y="5276"/>
                  </a:cubicBezTo>
                  <a:cubicBezTo>
                    <a:pt x="556" y="5276"/>
                    <a:pt x="581" y="5251"/>
                    <a:pt x="581" y="5226"/>
                  </a:cubicBezTo>
                  <a:lnTo>
                    <a:pt x="581" y="3723"/>
                  </a:lnTo>
                  <a:lnTo>
                    <a:pt x="959" y="3723"/>
                  </a:lnTo>
                  <a:cubicBezTo>
                    <a:pt x="1010" y="3723"/>
                    <a:pt x="1047" y="3686"/>
                    <a:pt x="1047" y="3635"/>
                  </a:cubicBezTo>
                  <a:lnTo>
                    <a:pt x="1047" y="1868"/>
                  </a:lnTo>
                  <a:cubicBezTo>
                    <a:pt x="1047" y="1818"/>
                    <a:pt x="1010" y="1780"/>
                    <a:pt x="959" y="1780"/>
                  </a:cubicBezTo>
                  <a:lnTo>
                    <a:pt x="581" y="1780"/>
                  </a:lnTo>
                  <a:lnTo>
                    <a:pt x="581" y="63"/>
                  </a:lnTo>
                  <a:cubicBezTo>
                    <a:pt x="581" y="26"/>
                    <a:pt x="556" y="1"/>
                    <a:pt x="517"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1021475" y="1801850"/>
              <a:ext cx="26225" cy="53375"/>
            </a:xfrm>
            <a:custGeom>
              <a:rect b="b" l="l" r="r" t="t"/>
              <a:pathLst>
                <a:path extrusionOk="0" h="2135" w="1049">
                  <a:moveTo>
                    <a:pt x="455" y="1"/>
                  </a:moveTo>
                  <a:cubicBezTo>
                    <a:pt x="417" y="1"/>
                    <a:pt x="392" y="26"/>
                    <a:pt x="392" y="64"/>
                  </a:cubicBezTo>
                  <a:lnTo>
                    <a:pt x="417" y="783"/>
                  </a:lnTo>
                  <a:lnTo>
                    <a:pt x="89" y="783"/>
                  </a:lnTo>
                  <a:cubicBezTo>
                    <a:pt x="39" y="783"/>
                    <a:pt x="0" y="822"/>
                    <a:pt x="0" y="872"/>
                  </a:cubicBezTo>
                  <a:lnTo>
                    <a:pt x="0" y="1402"/>
                  </a:lnTo>
                  <a:cubicBezTo>
                    <a:pt x="0" y="1465"/>
                    <a:pt x="39" y="1503"/>
                    <a:pt x="89" y="1503"/>
                  </a:cubicBezTo>
                  <a:lnTo>
                    <a:pt x="443" y="1503"/>
                  </a:lnTo>
                  <a:lnTo>
                    <a:pt x="468" y="2084"/>
                  </a:lnTo>
                  <a:cubicBezTo>
                    <a:pt x="468" y="2109"/>
                    <a:pt x="493" y="2134"/>
                    <a:pt x="518" y="2134"/>
                  </a:cubicBezTo>
                  <a:cubicBezTo>
                    <a:pt x="556" y="2134"/>
                    <a:pt x="581" y="2109"/>
                    <a:pt x="581" y="2071"/>
                  </a:cubicBezTo>
                  <a:lnTo>
                    <a:pt x="556" y="1503"/>
                  </a:lnTo>
                  <a:lnTo>
                    <a:pt x="947" y="1503"/>
                  </a:lnTo>
                  <a:cubicBezTo>
                    <a:pt x="1010" y="1503"/>
                    <a:pt x="1048" y="1465"/>
                    <a:pt x="1048" y="1402"/>
                  </a:cubicBezTo>
                  <a:lnTo>
                    <a:pt x="1048" y="872"/>
                  </a:lnTo>
                  <a:cubicBezTo>
                    <a:pt x="1048" y="822"/>
                    <a:pt x="1010" y="783"/>
                    <a:pt x="947" y="783"/>
                  </a:cubicBezTo>
                  <a:lnTo>
                    <a:pt x="530" y="783"/>
                  </a:lnTo>
                  <a:lnTo>
                    <a:pt x="505" y="51"/>
                  </a:lnTo>
                  <a:cubicBezTo>
                    <a:pt x="505" y="26"/>
                    <a:pt x="480" y="1"/>
                    <a:pt x="455"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1251175" y="1683850"/>
              <a:ext cx="26225" cy="171375"/>
            </a:xfrm>
            <a:custGeom>
              <a:rect b="b" l="l" r="r" t="t"/>
              <a:pathLst>
                <a:path extrusionOk="0" h="6855" w="1049">
                  <a:moveTo>
                    <a:pt x="518" y="0"/>
                  </a:moveTo>
                  <a:cubicBezTo>
                    <a:pt x="493" y="0"/>
                    <a:pt x="468" y="26"/>
                    <a:pt x="468" y="64"/>
                  </a:cubicBezTo>
                  <a:lnTo>
                    <a:pt x="468" y="2235"/>
                  </a:lnTo>
                  <a:lnTo>
                    <a:pt x="89" y="2235"/>
                  </a:lnTo>
                  <a:cubicBezTo>
                    <a:pt x="39" y="2235"/>
                    <a:pt x="0" y="2272"/>
                    <a:pt x="0" y="2323"/>
                  </a:cubicBezTo>
                  <a:lnTo>
                    <a:pt x="0" y="5592"/>
                  </a:lnTo>
                  <a:cubicBezTo>
                    <a:pt x="0" y="5643"/>
                    <a:pt x="39" y="5693"/>
                    <a:pt x="89" y="5693"/>
                  </a:cubicBezTo>
                  <a:lnTo>
                    <a:pt x="468" y="5693"/>
                  </a:lnTo>
                  <a:lnTo>
                    <a:pt x="468" y="6804"/>
                  </a:lnTo>
                  <a:cubicBezTo>
                    <a:pt x="468" y="6829"/>
                    <a:pt x="493" y="6854"/>
                    <a:pt x="518" y="6854"/>
                  </a:cubicBezTo>
                  <a:cubicBezTo>
                    <a:pt x="556" y="6854"/>
                    <a:pt x="581" y="6829"/>
                    <a:pt x="581" y="6804"/>
                  </a:cubicBezTo>
                  <a:lnTo>
                    <a:pt x="581" y="5693"/>
                  </a:lnTo>
                  <a:lnTo>
                    <a:pt x="948" y="5693"/>
                  </a:lnTo>
                  <a:cubicBezTo>
                    <a:pt x="1010" y="5693"/>
                    <a:pt x="1048" y="5643"/>
                    <a:pt x="1048" y="5592"/>
                  </a:cubicBezTo>
                  <a:lnTo>
                    <a:pt x="1048" y="2323"/>
                  </a:lnTo>
                  <a:cubicBezTo>
                    <a:pt x="1048" y="2272"/>
                    <a:pt x="1010" y="2235"/>
                    <a:pt x="948" y="2235"/>
                  </a:cubicBezTo>
                  <a:lnTo>
                    <a:pt x="581" y="2235"/>
                  </a:lnTo>
                  <a:lnTo>
                    <a:pt x="581" y="64"/>
                  </a:lnTo>
                  <a:cubicBezTo>
                    <a:pt x="581" y="26"/>
                    <a:pt x="556"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1290000" y="1793025"/>
              <a:ext cx="26200" cy="62200"/>
            </a:xfrm>
            <a:custGeom>
              <a:rect b="b" l="l" r="r" t="t"/>
              <a:pathLst>
                <a:path extrusionOk="0" h="2488" w="1048">
                  <a:moveTo>
                    <a:pt x="517" y="0"/>
                  </a:moveTo>
                  <a:cubicBezTo>
                    <a:pt x="480" y="0"/>
                    <a:pt x="455" y="26"/>
                    <a:pt x="455" y="51"/>
                  </a:cubicBezTo>
                  <a:lnTo>
                    <a:pt x="455" y="998"/>
                  </a:lnTo>
                  <a:lnTo>
                    <a:pt x="88" y="998"/>
                  </a:lnTo>
                  <a:cubicBezTo>
                    <a:pt x="38" y="998"/>
                    <a:pt x="0" y="1035"/>
                    <a:pt x="0" y="1086"/>
                  </a:cubicBezTo>
                  <a:lnTo>
                    <a:pt x="0" y="1565"/>
                  </a:lnTo>
                  <a:cubicBezTo>
                    <a:pt x="0" y="1629"/>
                    <a:pt x="38" y="1666"/>
                    <a:pt x="88" y="1666"/>
                  </a:cubicBezTo>
                  <a:lnTo>
                    <a:pt x="455" y="1666"/>
                  </a:lnTo>
                  <a:lnTo>
                    <a:pt x="455" y="2437"/>
                  </a:lnTo>
                  <a:cubicBezTo>
                    <a:pt x="455" y="2462"/>
                    <a:pt x="480" y="2487"/>
                    <a:pt x="517" y="2487"/>
                  </a:cubicBezTo>
                  <a:cubicBezTo>
                    <a:pt x="543" y="2487"/>
                    <a:pt x="568" y="2462"/>
                    <a:pt x="568" y="2437"/>
                  </a:cubicBezTo>
                  <a:lnTo>
                    <a:pt x="568" y="1666"/>
                  </a:lnTo>
                  <a:lnTo>
                    <a:pt x="960" y="1666"/>
                  </a:lnTo>
                  <a:cubicBezTo>
                    <a:pt x="1010" y="1666"/>
                    <a:pt x="1047" y="1629"/>
                    <a:pt x="1047" y="1565"/>
                  </a:cubicBezTo>
                  <a:lnTo>
                    <a:pt x="1047" y="1086"/>
                  </a:lnTo>
                  <a:cubicBezTo>
                    <a:pt x="1047" y="1035"/>
                    <a:pt x="1010" y="998"/>
                    <a:pt x="960" y="998"/>
                  </a:cubicBezTo>
                  <a:lnTo>
                    <a:pt x="568" y="998"/>
                  </a:lnTo>
                  <a:lnTo>
                    <a:pt x="568" y="51"/>
                  </a:lnTo>
                  <a:cubicBezTo>
                    <a:pt x="568" y="26"/>
                    <a:pt x="543" y="0"/>
                    <a:pt x="517"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1325325" y="1808800"/>
              <a:ext cx="26550" cy="46425"/>
            </a:xfrm>
            <a:custGeom>
              <a:rect b="b" l="l" r="r" t="t"/>
              <a:pathLst>
                <a:path extrusionOk="0" h="1857" w="1062">
                  <a:moveTo>
                    <a:pt x="531" y="0"/>
                  </a:moveTo>
                  <a:cubicBezTo>
                    <a:pt x="493" y="0"/>
                    <a:pt x="467" y="26"/>
                    <a:pt x="467" y="64"/>
                  </a:cubicBezTo>
                  <a:lnTo>
                    <a:pt x="467" y="530"/>
                  </a:lnTo>
                  <a:lnTo>
                    <a:pt x="102" y="530"/>
                  </a:lnTo>
                  <a:cubicBezTo>
                    <a:pt x="51" y="530"/>
                    <a:pt x="1" y="569"/>
                    <a:pt x="1" y="619"/>
                  </a:cubicBezTo>
                  <a:lnTo>
                    <a:pt x="1" y="934"/>
                  </a:lnTo>
                  <a:cubicBezTo>
                    <a:pt x="1" y="998"/>
                    <a:pt x="51" y="1035"/>
                    <a:pt x="102" y="1035"/>
                  </a:cubicBezTo>
                  <a:lnTo>
                    <a:pt x="467" y="1035"/>
                  </a:lnTo>
                  <a:lnTo>
                    <a:pt x="467" y="1806"/>
                  </a:lnTo>
                  <a:cubicBezTo>
                    <a:pt x="467" y="1831"/>
                    <a:pt x="493" y="1856"/>
                    <a:pt x="531" y="1856"/>
                  </a:cubicBezTo>
                  <a:cubicBezTo>
                    <a:pt x="568" y="1856"/>
                    <a:pt x="594" y="1831"/>
                    <a:pt x="594" y="1806"/>
                  </a:cubicBezTo>
                  <a:lnTo>
                    <a:pt x="594" y="1035"/>
                  </a:lnTo>
                  <a:lnTo>
                    <a:pt x="960" y="1035"/>
                  </a:lnTo>
                  <a:cubicBezTo>
                    <a:pt x="1011" y="1035"/>
                    <a:pt x="1061" y="998"/>
                    <a:pt x="1061" y="934"/>
                  </a:cubicBezTo>
                  <a:lnTo>
                    <a:pt x="1061" y="619"/>
                  </a:lnTo>
                  <a:cubicBezTo>
                    <a:pt x="1061" y="569"/>
                    <a:pt x="1011" y="530"/>
                    <a:pt x="960" y="530"/>
                  </a:cubicBezTo>
                  <a:lnTo>
                    <a:pt x="594" y="530"/>
                  </a:lnTo>
                  <a:lnTo>
                    <a:pt x="594" y="64"/>
                  </a:lnTo>
                  <a:cubicBezTo>
                    <a:pt x="594" y="26"/>
                    <a:pt x="568"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1403250" y="1797425"/>
              <a:ext cx="26225" cy="57800"/>
            </a:xfrm>
            <a:custGeom>
              <a:rect b="b" l="l" r="r" t="t"/>
              <a:pathLst>
                <a:path extrusionOk="0" h="2312" w="1049">
                  <a:moveTo>
                    <a:pt x="519" y="1"/>
                  </a:moveTo>
                  <a:cubicBezTo>
                    <a:pt x="493" y="1"/>
                    <a:pt x="468" y="26"/>
                    <a:pt x="468" y="51"/>
                  </a:cubicBezTo>
                  <a:lnTo>
                    <a:pt x="468" y="822"/>
                  </a:lnTo>
                  <a:lnTo>
                    <a:pt x="90" y="822"/>
                  </a:lnTo>
                  <a:cubicBezTo>
                    <a:pt x="39" y="822"/>
                    <a:pt x="1" y="859"/>
                    <a:pt x="1" y="910"/>
                  </a:cubicBezTo>
                  <a:lnTo>
                    <a:pt x="1" y="1389"/>
                  </a:lnTo>
                  <a:cubicBezTo>
                    <a:pt x="1" y="1453"/>
                    <a:pt x="39" y="1490"/>
                    <a:pt x="90" y="1490"/>
                  </a:cubicBezTo>
                  <a:lnTo>
                    <a:pt x="468" y="1490"/>
                  </a:lnTo>
                  <a:lnTo>
                    <a:pt x="468" y="2261"/>
                  </a:lnTo>
                  <a:cubicBezTo>
                    <a:pt x="468" y="2286"/>
                    <a:pt x="493" y="2311"/>
                    <a:pt x="519" y="2311"/>
                  </a:cubicBezTo>
                  <a:cubicBezTo>
                    <a:pt x="556" y="2311"/>
                    <a:pt x="581" y="2286"/>
                    <a:pt x="581" y="2261"/>
                  </a:cubicBezTo>
                  <a:lnTo>
                    <a:pt x="581" y="1490"/>
                  </a:lnTo>
                  <a:lnTo>
                    <a:pt x="948" y="1490"/>
                  </a:lnTo>
                  <a:cubicBezTo>
                    <a:pt x="998" y="1490"/>
                    <a:pt x="1049" y="1453"/>
                    <a:pt x="1049" y="1389"/>
                  </a:cubicBezTo>
                  <a:lnTo>
                    <a:pt x="1049" y="910"/>
                  </a:lnTo>
                  <a:cubicBezTo>
                    <a:pt x="1049" y="859"/>
                    <a:pt x="998" y="822"/>
                    <a:pt x="948" y="822"/>
                  </a:cubicBezTo>
                  <a:lnTo>
                    <a:pt x="581" y="822"/>
                  </a:lnTo>
                  <a:lnTo>
                    <a:pt x="581" y="51"/>
                  </a:lnTo>
                  <a:cubicBezTo>
                    <a:pt x="581" y="26"/>
                    <a:pt x="556" y="1"/>
                    <a:pt x="519"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480250" y="1746025"/>
              <a:ext cx="26225" cy="109200"/>
            </a:xfrm>
            <a:custGeom>
              <a:rect b="b" l="l" r="r" t="t"/>
              <a:pathLst>
                <a:path extrusionOk="0" h="4368" w="1049">
                  <a:moveTo>
                    <a:pt x="530" y="0"/>
                  </a:moveTo>
                  <a:cubicBezTo>
                    <a:pt x="493" y="0"/>
                    <a:pt x="468" y="26"/>
                    <a:pt x="468" y="63"/>
                  </a:cubicBezTo>
                  <a:lnTo>
                    <a:pt x="468" y="492"/>
                  </a:lnTo>
                  <a:lnTo>
                    <a:pt x="89" y="492"/>
                  </a:lnTo>
                  <a:cubicBezTo>
                    <a:pt x="39" y="492"/>
                    <a:pt x="0" y="530"/>
                    <a:pt x="0" y="581"/>
                  </a:cubicBezTo>
                  <a:lnTo>
                    <a:pt x="0" y="3445"/>
                  </a:lnTo>
                  <a:cubicBezTo>
                    <a:pt x="0" y="3509"/>
                    <a:pt x="39" y="3546"/>
                    <a:pt x="89" y="3546"/>
                  </a:cubicBezTo>
                  <a:lnTo>
                    <a:pt x="468" y="3546"/>
                  </a:lnTo>
                  <a:lnTo>
                    <a:pt x="468" y="4317"/>
                  </a:lnTo>
                  <a:cubicBezTo>
                    <a:pt x="468" y="4342"/>
                    <a:pt x="493" y="4367"/>
                    <a:pt x="530" y="4367"/>
                  </a:cubicBezTo>
                  <a:cubicBezTo>
                    <a:pt x="556" y="4367"/>
                    <a:pt x="581" y="4342"/>
                    <a:pt x="581" y="4317"/>
                  </a:cubicBezTo>
                  <a:lnTo>
                    <a:pt x="581" y="3546"/>
                  </a:lnTo>
                  <a:lnTo>
                    <a:pt x="959" y="3546"/>
                  </a:lnTo>
                  <a:cubicBezTo>
                    <a:pt x="1010" y="3546"/>
                    <a:pt x="1048" y="3509"/>
                    <a:pt x="1048" y="3445"/>
                  </a:cubicBezTo>
                  <a:lnTo>
                    <a:pt x="1048" y="581"/>
                  </a:lnTo>
                  <a:cubicBezTo>
                    <a:pt x="1048" y="530"/>
                    <a:pt x="1010" y="492"/>
                    <a:pt x="959" y="492"/>
                  </a:cubicBezTo>
                  <a:lnTo>
                    <a:pt x="581" y="492"/>
                  </a:lnTo>
                  <a:lnTo>
                    <a:pt x="581" y="63"/>
                  </a:lnTo>
                  <a:cubicBezTo>
                    <a:pt x="581" y="26"/>
                    <a:pt x="556" y="0"/>
                    <a:pt x="530"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519700" y="1663975"/>
              <a:ext cx="26200" cy="191250"/>
            </a:xfrm>
            <a:custGeom>
              <a:rect b="b" l="l" r="r" t="t"/>
              <a:pathLst>
                <a:path extrusionOk="0" h="7650" w="1048">
                  <a:moveTo>
                    <a:pt x="517" y="1"/>
                  </a:moveTo>
                  <a:cubicBezTo>
                    <a:pt x="492" y="1"/>
                    <a:pt x="467" y="38"/>
                    <a:pt x="467" y="63"/>
                  </a:cubicBezTo>
                  <a:lnTo>
                    <a:pt x="467" y="1250"/>
                  </a:lnTo>
                  <a:lnTo>
                    <a:pt x="88" y="1250"/>
                  </a:lnTo>
                  <a:cubicBezTo>
                    <a:pt x="38" y="1250"/>
                    <a:pt x="0" y="1288"/>
                    <a:pt x="0" y="1339"/>
                  </a:cubicBezTo>
                  <a:lnTo>
                    <a:pt x="0" y="5415"/>
                  </a:lnTo>
                  <a:cubicBezTo>
                    <a:pt x="0" y="5465"/>
                    <a:pt x="38" y="5504"/>
                    <a:pt x="88" y="5504"/>
                  </a:cubicBezTo>
                  <a:lnTo>
                    <a:pt x="467" y="5504"/>
                  </a:lnTo>
                  <a:lnTo>
                    <a:pt x="467" y="7599"/>
                  </a:lnTo>
                  <a:cubicBezTo>
                    <a:pt x="467" y="7624"/>
                    <a:pt x="492" y="7649"/>
                    <a:pt x="517" y="7649"/>
                  </a:cubicBezTo>
                  <a:cubicBezTo>
                    <a:pt x="556" y="7649"/>
                    <a:pt x="581" y="7624"/>
                    <a:pt x="581" y="7599"/>
                  </a:cubicBezTo>
                  <a:lnTo>
                    <a:pt x="581" y="5504"/>
                  </a:lnTo>
                  <a:lnTo>
                    <a:pt x="960" y="5504"/>
                  </a:lnTo>
                  <a:cubicBezTo>
                    <a:pt x="1010" y="5504"/>
                    <a:pt x="1047" y="5465"/>
                    <a:pt x="1047" y="5415"/>
                  </a:cubicBezTo>
                  <a:lnTo>
                    <a:pt x="1047" y="1339"/>
                  </a:lnTo>
                  <a:cubicBezTo>
                    <a:pt x="1047" y="1288"/>
                    <a:pt x="1010" y="1250"/>
                    <a:pt x="960" y="1250"/>
                  </a:cubicBezTo>
                  <a:lnTo>
                    <a:pt x="581" y="1250"/>
                  </a:lnTo>
                  <a:lnTo>
                    <a:pt x="581" y="63"/>
                  </a:lnTo>
                  <a:cubicBezTo>
                    <a:pt x="581" y="38"/>
                    <a:pt x="556" y="1"/>
                    <a:pt x="517"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1557875" y="1805650"/>
              <a:ext cx="26225" cy="49575"/>
            </a:xfrm>
            <a:custGeom>
              <a:rect b="b" l="l" r="r" t="t"/>
              <a:pathLst>
                <a:path extrusionOk="0" h="1983" w="1049">
                  <a:moveTo>
                    <a:pt x="518" y="0"/>
                  </a:moveTo>
                  <a:cubicBezTo>
                    <a:pt x="493" y="0"/>
                    <a:pt x="467" y="39"/>
                    <a:pt x="467" y="64"/>
                  </a:cubicBezTo>
                  <a:lnTo>
                    <a:pt x="467" y="707"/>
                  </a:lnTo>
                  <a:lnTo>
                    <a:pt x="101" y="707"/>
                  </a:lnTo>
                  <a:cubicBezTo>
                    <a:pt x="38" y="707"/>
                    <a:pt x="0" y="745"/>
                    <a:pt x="0" y="796"/>
                  </a:cubicBezTo>
                  <a:lnTo>
                    <a:pt x="0" y="1060"/>
                  </a:lnTo>
                  <a:cubicBezTo>
                    <a:pt x="0" y="1124"/>
                    <a:pt x="38" y="1161"/>
                    <a:pt x="101" y="1161"/>
                  </a:cubicBezTo>
                  <a:lnTo>
                    <a:pt x="467" y="1161"/>
                  </a:lnTo>
                  <a:lnTo>
                    <a:pt x="467" y="1932"/>
                  </a:lnTo>
                  <a:cubicBezTo>
                    <a:pt x="467" y="1957"/>
                    <a:pt x="493" y="1982"/>
                    <a:pt x="518" y="1982"/>
                  </a:cubicBezTo>
                  <a:cubicBezTo>
                    <a:pt x="555" y="1982"/>
                    <a:pt x="581" y="1957"/>
                    <a:pt x="581" y="1932"/>
                  </a:cubicBezTo>
                  <a:lnTo>
                    <a:pt x="581" y="1161"/>
                  </a:lnTo>
                  <a:lnTo>
                    <a:pt x="959" y="1161"/>
                  </a:lnTo>
                  <a:cubicBezTo>
                    <a:pt x="1010" y="1161"/>
                    <a:pt x="1048" y="1124"/>
                    <a:pt x="1048" y="1060"/>
                  </a:cubicBezTo>
                  <a:lnTo>
                    <a:pt x="1048" y="796"/>
                  </a:lnTo>
                  <a:cubicBezTo>
                    <a:pt x="1048" y="745"/>
                    <a:pt x="1010" y="707"/>
                    <a:pt x="959" y="707"/>
                  </a:cubicBezTo>
                  <a:lnTo>
                    <a:pt x="581" y="707"/>
                  </a:lnTo>
                  <a:lnTo>
                    <a:pt x="581" y="64"/>
                  </a:lnTo>
                  <a:cubicBezTo>
                    <a:pt x="581" y="39"/>
                    <a:pt x="555"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1594475" y="1705300"/>
              <a:ext cx="26225" cy="149925"/>
            </a:xfrm>
            <a:custGeom>
              <a:rect b="b" l="l" r="r" t="t"/>
              <a:pathLst>
                <a:path extrusionOk="0" h="5997" w="1049">
                  <a:moveTo>
                    <a:pt x="530" y="1"/>
                  </a:moveTo>
                  <a:cubicBezTo>
                    <a:pt x="493" y="1"/>
                    <a:pt x="468" y="26"/>
                    <a:pt x="468" y="64"/>
                  </a:cubicBezTo>
                  <a:lnTo>
                    <a:pt x="468" y="2084"/>
                  </a:lnTo>
                  <a:lnTo>
                    <a:pt x="101" y="2084"/>
                  </a:lnTo>
                  <a:cubicBezTo>
                    <a:pt x="51" y="2084"/>
                    <a:pt x="0" y="2134"/>
                    <a:pt x="0" y="2185"/>
                  </a:cubicBezTo>
                  <a:lnTo>
                    <a:pt x="0" y="5074"/>
                  </a:lnTo>
                  <a:cubicBezTo>
                    <a:pt x="0" y="5138"/>
                    <a:pt x="51" y="5175"/>
                    <a:pt x="101" y="5175"/>
                  </a:cubicBezTo>
                  <a:lnTo>
                    <a:pt x="468" y="5175"/>
                  </a:lnTo>
                  <a:lnTo>
                    <a:pt x="468" y="5946"/>
                  </a:lnTo>
                  <a:cubicBezTo>
                    <a:pt x="468" y="5971"/>
                    <a:pt x="493" y="5996"/>
                    <a:pt x="530" y="5996"/>
                  </a:cubicBezTo>
                  <a:cubicBezTo>
                    <a:pt x="555" y="5996"/>
                    <a:pt x="581" y="5971"/>
                    <a:pt x="581" y="5946"/>
                  </a:cubicBezTo>
                  <a:lnTo>
                    <a:pt x="581" y="5175"/>
                  </a:lnTo>
                  <a:lnTo>
                    <a:pt x="959" y="5175"/>
                  </a:lnTo>
                  <a:cubicBezTo>
                    <a:pt x="1010" y="5175"/>
                    <a:pt x="1048" y="5138"/>
                    <a:pt x="1048" y="5074"/>
                  </a:cubicBezTo>
                  <a:lnTo>
                    <a:pt x="1048" y="2185"/>
                  </a:lnTo>
                  <a:cubicBezTo>
                    <a:pt x="1048" y="2134"/>
                    <a:pt x="1010" y="2084"/>
                    <a:pt x="959" y="2084"/>
                  </a:cubicBezTo>
                  <a:lnTo>
                    <a:pt x="581" y="2084"/>
                  </a:lnTo>
                  <a:lnTo>
                    <a:pt x="581" y="64"/>
                  </a:lnTo>
                  <a:cubicBezTo>
                    <a:pt x="581" y="26"/>
                    <a:pt x="555"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749075" y="1740350"/>
              <a:ext cx="26525" cy="114875"/>
            </a:xfrm>
            <a:custGeom>
              <a:rect b="b" l="l" r="r" t="t"/>
              <a:pathLst>
                <a:path extrusionOk="0" h="4595" w="1061">
                  <a:moveTo>
                    <a:pt x="530" y="0"/>
                  </a:moveTo>
                  <a:cubicBezTo>
                    <a:pt x="493" y="0"/>
                    <a:pt x="468" y="25"/>
                    <a:pt x="468" y="63"/>
                  </a:cubicBezTo>
                  <a:lnTo>
                    <a:pt x="468" y="1855"/>
                  </a:lnTo>
                  <a:lnTo>
                    <a:pt x="101" y="1855"/>
                  </a:lnTo>
                  <a:cubicBezTo>
                    <a:pt x="51" y="1855"/>
                    <a:pt x="0" y="1893"/>
                    <a:pt x="0" y="1944"/>
                  </a:cubicBezTo>
                  <a:lnTo>
                    <a:pt x="0" y="3672"/>
                  </a:lnTo>
                  <a:cubicBezTo>
                    <a:pt x="0" y="3736"/>
                    <a:pt x="51" y="3773"/>
                    <a:pt x="101" y="3773"/>
                  </a:cubicBezTo>
                  <a:lnTo>
                    <a:pt x="468" y="3773"/>
                  </a:lnTo>
                  <a:lnTo>
                    <a:pt x="468" y="4544"/>
                  </a:lnTo>
                  <a:cubicBezTo>
                    <a:pt x="468" y="4569"/>
                    <a:pt x="493" y="4594"/>
                    <a:pt x="530" y="4594"/>
                  </a:cubicBezTo>
                  <a:cubicBezTo>
                    <a:pt x="569" y="4594"/>
                    <a:pt x="594" y="4569"/>
                    <a:pt x="594" y="4544"/>
                  </a:cubicBezTo>
                  <a:lnTo>
                    <a:pt x="594" y="3773"/>
                  </a:lnTo>
                  <a:lnTo>
                    <a:pt x="960" y="3773"/>
                  </a:lnTo>
                  <a:cubicBezTo>
                    <a:pt x="1010" y="3773"/>
                    <a:pt x="1060" y="3736"/>
                    <a:pt x="1060" y="3672"/>
                  </a:cubicBezTo>
                  <a:lnTo>
                    <a:pt x="1060" y="1944"/>
                  </a:lnTo>
                  <a:cubicBezTo>
                    <a:pt x="1060" y="1893"/>
                    <a:pt x="1010" y="1855"/>
                    <a:pt x="960" y="1855"/>
                  </a:cubicBezTo>
                  <a:lnTo>
                    <a:pt x="594" y="1855"/>
                  </a:lnTo>
                  <a:lnTo>
                    <a:pt x="594" y="63"/>
                  </a:lnTo>
                  <a:cubicBezTo>
                    <a:pt x="594" y="25"/>
                    <a:pt x="569" y="0"/>
                    <a:pt x="530"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1785675" y="1800300"/>
              <a:ext cx="26525" cy="54925"/>
            </a:xfrm>
            <a:custGeom>
              <a:rect b="b" l="l" r="r" t="t"/>
              <a:pathLst>
                <a:path extrusionOk="0" h="2197" w="1061">
                  <a:moveTo>
                    <a:pt x="530" y="0"/>
                  </a:moveTo>
                  <a:cubicBezTo>
                    <a:pt x="505" y="0"/>
                    <a:pt x="468" y="25"/>
                    <a:pt x="468" y="63"/>
                  </a:cubicBezTo>
                  <a:lnTo>
                    <a:pt x="468" y="757"/>
                  </a:lnTo>
                  <a:lnTo>
                    <a:pt x="101" y="757"/>
                  </a:lnTo>
                  <a:cubicBezTo>
                    <a:pt x="51" y="757"/>
                    <a:pt x="0" y="795"/>
                    <a:pt x="0" y="845"/>
                  </a:cubicBezTo>
                  <a:lnTo>
                    <a:pt x="0" y="1274"/>
                  </a:lnTo>
                  <a:cubicBezTo>
                    <a:pt x="0" y="1338"/>
                    <a:pt x="51" y="1375"/>
                    <a:pt x="101" y="1375"/>
                  </a:cubicBezTo>
                  <a:lnTo>
                    <a:pt x="468" y="1375"/>
                  </a:lnTo>
                  <a:lnTo>
                    <a:pt x="468" y="2146"/>
                  </a:lnTo>
                  <a:cubicBezTo>
                    <a:pt x="468" y="2171"/>
                    <a:pt x="505" y="2196"/>
                    <a:pt x="530" y="2196"/>
                  </a:cubicBezTo>
                  <a:cubicBezTo>
                    <a:pt x="569" y="2196"/>
                    <a:pt x="594" y="2171"/>
                    <a:pt x="594" y="2146"/>
                  </a:cubicBezTo>
                  <a:lnTo>
                    <a:pt x="594" y="1375"/>
                  </a:lnTo>
                  <a:lnTo>
                    <a:pt x="960" y="1375"/>
                  </a:lnTo>
                  <a:cubicBezTo>
                    <a:pt x="1010" y="1375"/>
                    <a:pt x="1061" y="1338"/>
                    <a:pt x="1061" y="1274"/>
                  </a:cubicBezTo>
                  <a:lnTo>
                    <a:pt x="1061" y="845"/>
                  </a:lnTo>
                  <a:cubicBezTo>
                    <a:pt x="1061" y="795"/>
                    <a:pt x="1010" y="757"/>
                    <a:pt x="960" y="757"/>
                  </a:cubicBezTo>
                  <a:lnTo>
                    <a:pt x="594" y="757"/>
                  </a:lnTo>
                  <a:lnTo>
                    <a:pt x="594" y="63"/>
                  </a:lnTo>
                  <a:cubicBezTo>
                    <a:pt x="594" y="25"/>
                    <a:pt x="569" y="0"/>
                    <a:pt x="530"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1939650" y="1662725"/>
              <a:ext cx="26225" cy="192500"/>
            </a:xfrm>
            <a:custGeom>
              <a:rect b="b" l="l" r="r" t="t"/>
              <a:pathLst>
                <a:path extrusionOk="0" h="7700" w="1049">
                  <a:moveTo>
                    <a:pt x="518" y="0"/>
                  </a:moveTo>
                  <a:cubicBezTo>
                    <a:pt x="493" y="0"/>
                    <a:pt x="468" y="26"/>
                    <a:pt x="468" y="63"/>
                  </a:cubicBezTo>
                  <a:lnTo>
                    <a:pt x="468" y="1893"/>
                  </a:lnTo>
                  <a:lnTo>
                    <a:pt x="89" y="1893"/>
                  </a:lnTo>
                  <a:cubicBezTo>
                    <a:pt x="39" y="1893"/>
                    <a:pt x="0" y="1944"/>
                    <a:pt x="0" y="1994"/>
                  </a:cubicBezTo>
                  <a:lnTo>
                    <a:pt x="0" y="6777"/>
                  </a:lnTo>
                  <a:cubicBezTo>
                    <a:pt x="0" y="6841"/>
                    <a:pt x="39" y="6878"/>
                    <a:pt x="89" y="6878"/>
                  </a:cubicBezTo>
                  <a:lnTo>
                    <a:pt x="468" y="6878"/>
                  </a:lnTo>
                  <a:lnTo>
                    <a:pt x="468" y="7649"/>
                  </a:lnTo>
                  <a:cubicBezTo>
                    <a:pt x="468" y="7674"/>
                    <a:pt x="493" y="7699"/>
                    <a:pt x="518" y="7699"/>
                  </a:cubicBezTo>
                  <a:cubicBezTo>
                    <a:pt x="556" y="7699"/>
                    <a:pt x="581" y="7674"/>
                    <a:pt x="581" y="7649"/>
                  </a:cubicBezTo>
                  <a:lnTo>
                    <a:pt x="581" y="6878"/>
                  </a:lnTo>
                  <a:lnTo>
                    <a:pt x="947" y="6878"/>
                  </a:lnTo>
                  <a:cubicBezTo>
                    <a:pt x="998" y="6878"/>
                    <a:pt x="1048" y="6841"/>
                    <a:pt x="1048" y="6777"/>
                  </a:cubicBezTo>
                  <a:lnTo>
                    <a:pt x="1048" y="1994"/>
                  </a:lnTo>
                  <a:cubicBezTo>
                    <a:pt x="1048" y="1944"/>
                    <a:pt x="998" y="1893"/>
                    <a:pt x="947" y="1893"/>
                  </a:cubicBezTo>
                  <a:lnTo>
                    <a:pt x="581" y="1893"/>
                  </a:lnTo>
                  <a:lnTo>
                    <a:pt x="581" y="63"/>
                  </a:lnTo>
                  <a:cubicBezTo>
                    <a:pt x="581" y="26"/>
                    <a:pt x="556"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2018225" y="1718250"/>
              <a:ext cx="26200" cy="136975"/>
            </a:xfrm>
            <a:custGeom>
              <a:rect b="b" l="l" r="r" t="t"/>
              <a:pathLst>
                <a:path extrusionOk="0" h="5479" w="1048">
                  <a:moveTo>
                    <a:pt x="531" y="1"/>
                  </a:moveTo>
                  <a:cubicBezTo>
                    <a:pt x="492" y="1"/>
                    <a:pt x="467" y="26"/>
                    <a:pt x="467" y="63"/>
                  </a:cubicBezTo>
                  <a:lnTo>
                    <a:pt x="467" y="871"/>
                  </a:lnTo>
                  <a:lnTo>
                    <a:pt x="101" y="871"/>
                  </a:lnTo>
                  <a:cubicBezTo>
                    <a:pt x="51" y="871"/>
                    <a:pt x="1" y="921"/>
                    <a:pt x="1" y="972"/>
                  </a:cubicBezTo>
                  <a:lnTo>
                    <a:pt x="1" y="4556"/>
                  </a:lnTo>
                  <a:cubicBezTo>
                    <a:pt x="1" y="4620"/>
                    <a:pt x="51" y="4657"/>
                    <a:pt x="101" y="4657"/>
                  </a:cubicBezTo>
                  <a:lnTo>
                    <a:pt x="467" y="4657"/>
                  </a:lnTo>
                  <a:lnTo>
                    <a:pt x="467" y="5428"/>
                  </a:lnTo>
                  <a:cubicBezTo>
                    <a:pt x="467" y="5453"/>
                    <a:pt x="492" y="5478"/>
                    <a:pt x="531" y="5478"/>
                  </a:cubicBezTo>
                  <a:cubicBezTo>
                    <a:pt x="556" y="5478"/>
                    <a:pt x="581" y="5453"/>
                    <a:pt x="581" y="5428"/>
                  </a:cubicBezTo>
                  <a:lnTo>
                    <a:pt x="581" y="4657"/>
                  </a:lnTo>
                  <a:lnTo>
                    <a:pt x="960" y="4657"/>
                  </a:lnTo>
                  <a:cubicBezTo>
                    <a:pt x="1010" y="4657"/>
                    <a:pt x="1048" y="4620"/>
                    <a:pt x="1048" y="4556"/>
                  </a:cubicBezTo>
                  <a:lnTo>
                    <a:pt x="1048" y="972"/>
                  </a:lnTo>
                  <a:cubicBezTo>
                    <a:pt x="1048" y="921"/>
                    <a:pt x="1010" y="871"/>
                    <a:pt x="960" y="871"/>
                  </a:cubicBezTo>
                  <a:lnTo>
                    <a:pt x="581" y="871"/>
                  </a:lnTo>
                  <a:lnTo>
                    <a:pt x="581" y="63"/>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2055750" y="1780725"/>
              <a:ext cx="26225" cy="74500"/>
            </a:xfrm>
            <a:custGeom>
              <a:rect b="b" l="l" r="r" t="t"/>
              <a:pathLst>
                <a:path extrusionOk="0" h="2980" w="1049">
                  <a:moveTo>
                    <a:pt x="519" y="1"/>
                  </a:moveTo>
                  <a:cubicBezTo>
                    <a:pt x="494" y="1"/>
                    <a:pt x="468" y="26"/>
                    <a:pt x="468" y="63"/>
                  </a:cubicBezTo>
                  <a:lnTo>
                    <a:pt x="468" y="808"/>
                  </a:lnTo>
                  <a:lnTo>
                    <a:pt x="90" y="808"/>
                  </a:lnTo>
                  <a:cubicBezTo>
                    <a:pt x="39" y="808"/>
                    <a:pt x="1" y="846"/>
                    <a:pt x="1" y="896"/>
                  </a:cubicBezTo>
                  <a:lnTo>
                    <a:pt x="1" y="1641"/>
                  </a:lnTo>
                  <a:cubicBezTo>
                    <a:pt x="1" y="1692"/>
                    <a:pt x="39" y="1742"/>
                    <a:pt x="90" y="1742"/>
                  </a:cubicBezTo>
                  <a:lnTo>
                    <a:pt x="468" y="1742"/>
                  </a:lnTo>
                  <a:lnTo>
                    <a:pt x="468" y="2929"/>
                  </a:lnTo>
                  <a:cubicBezTo>
                    <a:pt x="468" y="2954"/>
                    <a:pt x="494" y="2979"/>
                    <a:pt x="519" y="2979"/>
                  </a:cubicBezTo>
                  <a:cubicBezTo>
                    <a:pt x="556" y="2979"/>
                    <a:pt x="581" y="2954"/>
                    <a:pt x="581" y="2929"/>
                  </a:cubicBezTo>
                  <a:lnTo>
                    <a:pt x="581" y="1742"/>
                  </a:lnTo>
                  <a:lnTo>
                    <a:pt x="948" y="1742"/>
                  </a:lnTo>
                  <a:cubicBezTo>
                    <a:pt x="998" y="1742"/>
                    <a:pt x="1049" y="1692"/>
                    <a:pt x="1049" y="1641"/>
                  </a:cubicBezTo>
                  <a:lnTo>
                    <a:pt x="1049" y="896"/>
                  </a:lnTo>
                  <a:cubicBezTo>
                    <a:pt x="1049" y="846"/>
                    <a:pt x="998" y="808"/>
                    <a:pt x="948" y="808"/>
                  </a:cubicBezTo>
                  <a:lnTo>
                    <a:pt x="581" y="808"/>
                  </a:lnTo>
                  <a:lnTo>
                    <a:pt x="581" y="63"/>
                  </a:lnTo>
                  <a:cubicBezTo>
                    <a:pt x="581" y="26"/>
                    <a:pt x="556" y="1"/>
                    <a:pt x="519"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2092700" y="1799325"/>
              <a:ext cx="26525" cy="55900"/>
            </a:xfrm>
            <a:custGeom>
              <a:rect b="b" l="l" r="r" t="t"/>
              <a:pathLst>
                <a:path extrusionOk="0" h="2236" w="1061">
                  <a:moveTo>
                    <a:pt x="530" y="1"/>
                  </a:moveTo>
                  <a:cubicBezTo>
                    <a:pt x="492" y="1"/>
                    <a:pt x="467" y="39"/>
                    <a:pt x="467" y="64"/>
                  </a:cubicBezTo>
                  <a:lnTo>
                    <a:pt x="467" y="317"/>
                  </a:lnTo>
                  <a:lnTo>
                    <a:pt x="101" y="317"/>
                  </a:lnTo>
                  <a:cubicBezTo>
                    <a:pt x="51" y="317"/>
                    <a:pt x="0" y="354"/>
                    <a:pt x="0" y="405"/>
                  </a:cubicBezTo>
                  <a:lnTo>
                    <a:pt x="0" y="1313"/>
                  </a:lnTo>
                  <a:cubicBezTo>
                    <a:pt x="0" y="1377"/>
                    <a:pt x="51" y="1414"/>
                    <a:pt x="101" y="1414"/>
                  </a:cubicBezTo>
                  <a:lnTo>
                    <a:pt x="467" y="1414"/>
                  </a:lnTo>
                  <a:lnTo>
                    <a:pt x="467" y="2185"/>
                  </a:lnTo>
                  <a:cubicBezTo>
                    <a:pt x="467" y="2210"/>
                    <a:pt x="492" y="2235"/>
                    <a:pt x="530" y="2235"/>
                  </a:cubicBezTo>
                  <a:cubicBezTo>
                    <a:pt x="568" y="2235"/>
                    <a:pt x="593" y="2210"/>
                    <a:pt x="593" y="2185"/>
                  </a:cubicBezTo>
                  <a:lnTo>
                    <a:pt x="593" y="1414"/>
                  </a:lnTo>
                  <a:lnTo>
                    <a:pt x="959" y="1414"/>
                  </a:lnTo>
                  <a:cubicBezTo>
                    <a:pt x="1010" y="1414"/>
                    <a:pt x="1060" y="1377"/>
                    <a:pt x="1060" y="1313"/>
                  </a:cubicBezTo>
                  <a:lnTo>
                    <a:pt x="1060" y="405"/>
                  </a:lnTo>
                  <a:cubicBezTo>
                    <a:pt x="1060" y="354"/>
                    <a:pt x="1010" y="317"/>
                    <a:pt x="959" y="317"/>
                  </a:cubicBezTo>
                  <a:lnTo>
                    <a:pt x="593" y="317"/>
                  </a:lnTo>
                  <a:lnTo>
                    <a:pt x="593" y="64"/>
                  </a:lnTo>
                  <a:cubicBezTo>
                    <a:pt x="593" y="39"/>
                    <a:pt x="568"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2131175" y="1799650"/>
              <a:ext cx="26200" cy="55575"/>
            </a:xfrm>
            <a:custGeom>
              <a:rect b="b" l="l" r="r" t="t"/>
              <a:pathLst>
                <a:path extrusionOk="0" h="2223" w="1048">
                  <a:moveTo>
                    <a:pt x="518" y="1"/>
                  </a:moveTo>
                  <a:cubicBezTo>
                    <a:pt x="493" y="1"/>
                    <a:pt x="467" y="26"/>
                    <a:pt x="467" y="63"/>
                  </a:cubicBezTo>
                  <a:lnTo>
                    <a:pt x="467" y="632"/>
                  </a:lnTo>
                  <a:lnTo>
                    <a:pt x="89" y="632"/>
                  </a:lnTo>
                  <a:cubicBezTo>
                    <a:pt x="38" y="632"/>
                    <a:pt x="1" y="669"/>
                    <a:pt x="1" y="720"/>
                  </a:cubicBezTo>
                  <a:lnTo>
                    <a:pt x="1" y="1300"/>
                  </a:lnTo>
                  <a:cubicBezTo>
                    <a:pt x="1" y="1364"/>
                    <a:pt x="38" y="1401"/>
                    <a:pt x="89" y="1401"/>
                  </a:cubicBezTo>
                  <a:lnTo>
                    <a:pt x="467" y="1401"/>
                  </a:lnTo>
                  <a:lnTo>
                    <a:pt x="467" y="2172"/>
                  </a:lnTo>
                  <a:cubicBezTo>
                    <a:pt x="467" y="2197"/>
                    <a:pt x="493" y="2222"/>
                    <a:pt x="518" y="2222"/>
                  </a:cubicBezTo>
                  <a:cubicBezTo>
                    <a:pt x="556" y="2222"/>
                    <a:pt x="581" y="2197"/>
                    <a:pt x="581" y="2172"/>
                  </a:cubicBezTo>
                  <a:lnTo>
                    <a:pt x="581" y="1401"/>
                  </a:lnTo>
                  <a:lnTo>
                    <a:pt x="960" y="1401"/>
                  </a:lnTo>
                  <a:cubicBezTo>
                    <a:pt x="1011" y="1401"/>
                    <a:pt x="1048" y="1364"/>
                    <a:pt x="1048" y="1300"/>
                  </a:cubicBezTo>
                  <a:lnTo>
                    <a:pt x="1048" y="720"/>
                  </a:lnTo>
                  <a:cubicBezTo>
                    <a:pt x="1048" y="669"/>
                    <a:pt x="1011" y="632"/>
                    <a:pt x="960" y="632"/>
                  </a:cubicBezTo>
                  <a:lnTo>
                    <a:pt x="581" y="632"/>
                  </a:lnTo>
                  <a:lnTo>
                    <a:pt x="581" y="63"/>
                  </a:lnTo>
                  <a:cubicBezTo>
                    <a:pt x="581" y="26"/>
                    <a:pt x="556"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2208800" y="1737175"/>
              <a:ext cx="26200" cy="118050"/>
            </a:xfrm>
            <a:custGeom>
              <a:rect b="b" l="l" r="r" t="t"/>
              <a:pathLst>
                <a:path extrusionOk="0" h="4722" w="1048">
                  <a:moveTo>
                    <a:pt x="531" y="1"/>
                  </a:moveTo>
                  <a:cubicBezTo>
                    <a:pt x="492" y="1"/>
                    <a:pt x="467" y="26"/>
                    <a:pt x="467" y="63"/>
                  </a:cubicBezTo>
                  <a:lnTo>
                    <a:pt x="467" y="1098"/>
                  </a:lnTo>
                  <a:lnTo>
                    <a:pt x="88" y="1098"/>
                  </a:lnTo>
                  <a:cubicBezTo>
                    <a:pt x="38" y="1098"/>
                    <a:pt x="1" y="1137"/>
                    <a:pt x="1" y="1187"/>
                  </a:cubicBezTo>
                  <a:lnTo>
                    <a:pt x="1" y="3156"/>
                  </a:lnTo>
                  <a:cubicBezTo>
                    <a:pt x="1" y="3207"/>
                    <a:pt x="38" y="3244"/>
                    <a:pt x="88" y="3244"/>
                  </a:cubicBezTo>
                  <a:lnTo>
                    <a:pt x="467" y="3244"/>
                  </a:lnTo>
                  <a:lnTo>
                    <a:pt x="467" y="4671"/>
                  </a:lnTo>
                  <a:cubicBezTo>
                    <a:pt x="467" y="4696"/>
                    <a:pt x="492" y="4721"/>
                    <a:pt x="531" y="4721"/>
                  </a:cubicBezTo>
                  <a:cubicBezTo>
                    <a:pt x="556" y="4721"/>
                    <a:pt x="581" y="4696"/>
                    <a:pt x="581" y="4671"/>
                  </a:cubicBezTo>
                  <a:lnTo>
                    <a:pt x="581" y="3244"/>
                  </a:lnTo>
                  <a:lnTo>
                    <a:pt x="960" y="3244"/>
                  </a:lnTo>
                  <a:cubicBezTo>
                    <a:pt x="1010" y="3244"/>
                    <a:pt x="1048" y="3207"/>
                    <a:pt x="1048" y="3156"/>
                  </a:cubicBezTo>
                  <a:lnTo>
                    <a:pt x="1048" y="1187"/>
                  </a:lnTo>
                  <a:cubicBezTo>
                    <a:pt x="1048" y="1137"/>
                    <a:pt x="1010" y="1098"/>
                    <a:pt x="960" y="1098"/>
                  </a:cubicBezTo>
                  <a:lnTo>
                    <a:pt x="581" y="1098"/>
                  </a:lnTo>
                  <a:lnTo>
                    <a:pt x="581" y="63"/>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2245400" y="1707825"/>
              <a:ext cx="26200" cy="147400"/>
            </a:xfrm>
            <a:custGeom>
              <a:rect b="b" l="l" r="r" t="t"/>
              <a:pathLst>
                <a:path extrusionOk="0" h="5896" w="1048">
                  <a:moveTo>
                    <a:pt x="531" y="1"/>
                  </a:moveTo>
                  <a:cubicBezTo>
                    <a:pt x="492" y="1"/>
                    <a:pt x="467" y="26"/>
                    <a:pt x="467" y="64"/>
                  </a:cubicBezTo>
                  <a:lnTo>
                    <a:pt x="467" y="1212"/>
                  </a:lnTo>
                  <a:lnTo>
                    <a:pt x="88" y="1212"/>
                  </a:lnTo>
                  <a:cubicBezTo>
                    <a:pt x="38" y="1212"/>
                    <a:pt x="1" y="1251"/>
                    <a:pt x="1" y="1301"/>
                  </a:cubicBezTo>
                  <a:lnTo>
                    <a:pt x="1" y="4229"/>
                  </a:lnTo>
                  <a:cubicBezTo>
                    <a:pt x="1" y="4280"/>
                    <a:pt x="38" y="4317"/>
                    <a:pt x="88" y="4317"/>
                  </a:cubicBezTo>
                  <a:lnTo>
                    <a:pt x="467" y="4317"/>
                  </a:lnTo>
                  <a:lnTo>
                    <a:pt x="467" y="5845"/>
                  </a:lnTo>
                  <a:cubicBezTo>
                    <a:pt x="467" y="5870"/>
                    <a:pt x="492" y="5895"/>
                    <a:pt x="531" y="5895"/>
                  </a:cubicBezTo>
                  <a:cubicBezTo>
                    <a:pt x="556" y="5895"/>
                    <a:pt x="581" y="5870"/>
                    <a:pt x="581" y="5845"/>
                  </a:cubicBezTo>
                  <a:lnTo>
                    <a:pt x="581" y="4317"/>
                  </a:lnTo>
                  <a:lnTo>
                    <a:pt x="960" y="4317"/>
                  </a:lnTo>
                  <a:cubicBezTo>
                    <a:pt x="1010" y="4317"/>
                    <a:pt x="1048" y="4280"/>
                    <a:pt x="1048" y="4229"/>
                  </a:cubicBezTo>
                  <a:lnTo>
                    <a:pt x="1048" y="1301"/>
                  </a:lnTo>
                  <a:cubicBezTo>
                    <a:pt x="1048" y="1251"/>
                    <a:pt x="1010" y="1212"/>
                    <a:pt x="960" y="1212"/>
                  </a:cubicBezTo>
                  <a:lnTo>
                    <a:pt x="581" y="1212"/>
                  </a:lnTo>
                  <a:lnTo>
                    <a:pt x="581" y="64"/>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2323650" y="1791750"/>
              <a:ext cx="26200" cy="63475"/>
            </a:xfrm>
            <a:custGeom>
              <a:rect b="b" l="l" r="r" t="t"/>
              <a:pathLst>
                <a:path extrusionOk="0" h="2539" w="1048">
                  <a:moveTo>
                    <a:pt x="531" y="1"/>
                  </a:moveTo>
                  <a:cubicBezTo>
                    <a:pt x="492" y="1"/>
                    <a:pt x="467" y="26"/>
                    <a:pt x="467" y="64"/>
                  </a:cubicBezTo>
                  <a:lnTo>
                    <a:pt x="467" y="948"/>
                  </a:lnTo>
                  <a:lnTo>
                    <a:pt x="88" y="948"/>
                  </a:lnTo>
                  <a:cubicBezTo>
                    <a:pt x="38" y="948"/>
                    <a:pt x="1" y="985"/>
                    <a:pt x="1" y="1036"/>
                  </a:cubicBezTo>
                  <a:lnTo>
                    <a:pt x="1" y="1616"/>
                  </a:lnTo>
                  <a:cubicBezTo>
                    <a:pt x="1" y="1680"/>
                    <a:pt x="38" y="1717"/>
                    <a:pt x="88" y="1717"/>
                  </a:cubicBezTo>
                  <a:lnTo>
                    <a:pt x="467" y="1717"/>
                  </a:lnTo>
                  <a:lnTo>
                    <a:pt x="467" y="2488"/>
                  </a:lnTo>
                  <a:cubicBezTo>
                    <a:pt x="467" y="2513"/>
                    <a:pt x="492" y="2538"/>
                    <a:pt x="531" y="2538"/>
                  </a:cubicBezTo>
                  <a:cubicBezTo>
                    <a:pt x="556" y="2538"/>
                    <a:pt x="581" y="2513"/>
                    <a:pt x="581" y="2488"/>
                  </a:cubicBezTo>
                  <a:lnTo>
                    <a:pt x="581" y="1717"/>
                  </a:lnTo>
                  <a:lnTo>
                    <a:pt x="960" y="1717"/>
                  </a:lnTo>
                  <a:cubicBezTo>
                    <a:pt x="1010" y="1717"/>
                    <a:pt x="1048" y="1680"/>
                    <a:pt x="1048" y="1616"/>
                  </a:cubicBezTo>
                  <a:lnTo>
                    <a:pt x="1048" y="1036"/>
                  </a:lnTo>
                  <a:cubicBezTo>
                    <a:pt x="1048" y="985"/>
                    <a:pt x="1010" y="948"/>
                    <a:pt x="960" y="948"/>
                  </a:cubicBezTo>
                  <a:lnTo>
                    <a:pt x="581" y="948"/>
                  </a:lnTo>
                  <a:lnTo>
                    <a:pt x="581" y="64"/>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2360875" y="1755150"/>
              <a:ext cx="26200" cy="100075"/>
            </a:xfrm>
            <a:custGeom>
              <a:rect b="b" l="l" r="r" t="t"/>
              <a:pathLst>
                <a:path extrusionOk="0" h="4003" w="1048">
                  <a:moveTo>
                    <a:pt x="518" y="1"/>
                  </a:moveTo>
                  <a:cubicBezTo>
                    <a:pt x="493" y="1"/>
                    <a:pt x="467" y="26"/>
                    <a:pt x="467" y="51"/>
                  </a:cubicBezTo>
                  <a:lnTo>
                    <a:pt x="467" y="1111"/>
                  </a:lnTo>
                  <a:lnTo>
                    <a:pt x="89" y="1111"/>
                  </a:lnTo>
                  <a:cubicBezTo>
                    <a:pt x="38" y="1111"/>
                    <a:pt x="1" y="1150"/>
                    <a:pt x="1" y="1200"/>
                  </a:cubicBezTo>
                  <a:lnTo>
                    <a:pt x="1" y="2727"/>
                  </a:lnTo>
                  <a:cubicBezTo>
                    <a:pt x="1" y="2777"/>
                    <a:pt x="38" y="2828"/>
                    <a:pt x="89" y="2828"/>
                  </a:cubicBezTo>
                  <a:lnTo>
                    <a:pt x="467" y="2828"/>
                  </a:lnTo>
                  <a:lnTo>
                    <a:pt x="467" y="3952"/>
                  </a:lnTo>
                  <a:cubicBezTo>
                    <a:pt x="467" y="3977"/>
                    <a:pt x="493" y="4002"/>
                    <a:pt x="518" y="4002"/>
                  </a:cubicBezTo>
                  <a:cubicBezTo>
                    <a:pt x="556" y="4002"/>
                    <a:pt x="581" y="3977"/>
                    <a:pt x="581" y="3952"/>
                  </a:cubicBezTo>
                  <a:lnTo>
                    <a:pt x="581" y="2828"/>
                  </a:lnTo>
                  <a:lnTo>
                    <a:pt x="960" y="2828"/>
                  </a:lnTo>
                  <a:cubicBezTo>
                    <a:pt x="1011" y="2828"/>
                    <a:pt x="1048" y="2777"/>
                    <a:pt x="1048" y="2727"/>
                  </a:cubicBezTo>
                  <a:lnTo>
                    <a:pt x="1048" y="1200"/>
                  </a:lnTo>
                  <a:cubicBezTo>
                    <a:pt x="1048" y="1150"/>
                    <a:pt x="1011" y="1111"/>
                    <a:pt x="960" y="1111"/>
                  </a:cubicBezTo>
                  <a:lnTo>
                    <a:pt x="581" y="1111"/>
                  </a:lnTo>
                  <a:lnTo>
                    <a:pt x="581" y="51"/>
                  </a:lnTo>
                  <a:cubicBezTo>
                    <a:pt x="581" y="26"/>
                    <a:pt x="556"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867825" y="1769675"/>
              <a:ext cx="26200" cy="85550"/>
            </a:xfrm>
            <a:custGeom>
              <a:rect b="b" l="l" r="r" t="t"/>
              <a:pathLst>
                <a:path extrusionOk="0" h="3422" w="1048">
                  <a:moveTo>
                    <a:pt x="517" y="0"/>
                  </a:moveTo>
                  <a:cubicBezTo>
                    <a:pt x="492" y="0"/>
                    <a:pt x="455" y="26"/>
                    <a:pt x="455" y="64"/>
                  </a:cubicBezTo>
                  <a:lnTo>
                    <a:pt x="455" y="1351"/>
                  </a:lnTo>
                  <a:lnTo>
                    <a:pt x="88" y="1351"/>
                  </a:lnTo>
                  <a:cubicBezTo>
                    <a:pt x="38" y="1351"/>
                    <a:pt x="0" y="1389"/>
                    <a:pt x="0" y="1439"/>
                  </a:cubicBezTo>
                  <a:lnTo>
                    <a:pt x="0" y="2499"/>
                  </a:lnTo>
                  <a:cubicBezTo>
                    <a:pt x="0" y="2563"/>
                    <a:pt x="38" y="2600"/>
                    <a:pt x="88" y="2600"/>
                  </a:cubicBezTo>
                  <a:lnTo>
                    <a:pt x="455" y="2600"/>
                  </a:lnTo>
                  <a:lnTo>
                    <a:pt x="455" y="3371"/>
                  </a:lnTo>
                  <a:cubicBezTo>
                    <a:pt x="455" y="3396"/>
                    <a:pt x="492" y="3421"/>
                    <a:pt x="517" y="3421"/>
                  </a:cubicBezTo>
                  <a:cubicBezTo>
                    <a:pt x="556" y="3421"/>
                    <a:pt x="581" y="3396"/>
                    <a:pt x="581" y="3371"/>
                  </a:cubicBezTo>
                  <a:lnTo>
                    <a:pt x="581" y="2600"/>
                  </a:lnTo>
                  <a:lnTo>
                    <a:pt x="947" y="2600"/>
                  </a:lnTo>
                  <a:cubicBezTo>
                    <a:pt x="997" y="2600"/>
                    <a:pt x="1047" y="2563"/>
                    <a:pt x="1047" y="2499"/>
                  </a:cubicBezTo>
                  <a:lnTo>
                    <a:pt x="1047" y="1439"/>
                  </a:lnTo>
                  <a:cubicBezTo>
                    <a:pt x="1047" y="1389"/>
                    <a:pt x="997" y="1351"/>
                    <a:pt x="947" y="1351"/>
                  </a:cubicBezTo>
                  <a:lnTo>
                    <a:pt x="581" y="1351"/>
                  </a:lnTo>
                  <a:lnTo>
                    <a:pt x="581" y="64"/>
                  </a:lnTo>
                  <a:cubicBezTo>
                    <a:pt x="581" y="26"/>
                    <a:pt x="556" y="0"/>
                    <a:pt x="517"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1058075" y="1780725"/>
              <a:ext cx="26225" cy="74500"/>
            </a:xfrm>
            <a:custGeom>
              <a:rect b="b" l="l" r="r" t="t"/>
              <a:pathLst>
                <a:path extrusionOk="0" h="2980" w="1049">
                  <a:moveTo>
                    <a:pt x="518" y="1"/>
                  </a:moveTo>
                  <a:cubicBezTo>
                    <a:pt x="493" y="1"/>
                    <a:pt x="468" y="26"/>
                    <a:pt x="468" y="63"/>
                  </a:cubicBezTo>
                  <a:lnTo>
                    <a:pt x="468" y="606"/>
                  </a:lnTo>
                  <a:lnTo>
                    <a:pt x="89" y="606"/>
                  </a:lnTo>
                  <a:cubicBezTo>
                    <a:pt x="39" y="606"/>
                    <a:pt x="0" y="644"/>
                    <a:pt x="0" y="694"/>
                  </a:cubicBezTo>
                  <a:lnTo>
                    <a:pt x="0" y="2057"/>
                  </a:lnTo>
                  <a:cubicBezTo>
                    <a:pt x="0" y="2121"/>
                    <a:pt x="39" y="2158"/>
                    <a:pt x="89" y="2158"/>
                  </a:cubicBezTo>
                  <a:lnTo>
                    <a:pt x="468" y="2158"/>
                  </a:lnTo>
                  <a:lnTo>
                    <a:pt x="468" y="2929"/>
                  </a:lnTo>
                  <a:cubicBezTo>
                    <a:pt x="468" y="2954"/>
                    <a:pt x="493" y="2979"/>
                    <a:pt x="518" y="2979"/>
                  </a:cubicBezTo>
                  <a:cubicBezTo>
                    <a:pt x="556" y="2979"/>
                    <a:pt x="581" y="2954"/>
                    <a:pt x="581" y="2929"/>
                  </a:cubicBezTo>
                  <a:lnTo>
                    <a:pt x="581" y="2158"/>
                  </a:lnTo>
                  <a:lnTo>
                    <a:pt x="960" y="2158"/>
                  </a:lnTo>
                  <a:cubicBezTo>
                    <a:pt x="1010" y="2158"/>
                    <a:pt x="1048" y="2121"/>
                    <a:pt x="1048" y="2057"/>
                  </a:cubicBezTo>
                  <a:lnTo>
                    <a:pt x="1048" y="694"/>
                  </a:lnTo>
                  <a:cubicBezTo>
                    <a:pt x="1048" y="644"/>
                    <a:pt x="1010" y="606"/>
                    <a:pt x="960" y="606"/>
                  </a:cubicBezTo>
                  <a:lnTo>
                    <a:pt x="581" y="606"/>
                  </a:lnTo>
                  <a:lnTo>
                    <a:pt x="581" y="63"/>
                  </a:lnTo>
                  <a:cubicBezTo>
                    <a:pt x="581" y="26"/>
                    <a:pt x="556"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1097825" y="1772525"/>
              <a:ext cx="26525" cy="82700"/>
            </a:xfrm>
            <a:custGeom>
              <a:rect b="b" l="l" r="r" t="t"/>
              <a:pathLst>
                <a:path extrusionOk="0" h="3308" w="1061">
                  <a:moveTo>
                    <a:pt x="531" y="0"/>
                  </a:moveTo>
                  <a:cubicBezTo>
                    <a:pt x="493" y="0"/>
                    <a:pt x="468" y="26"/>
                    <a:pt x="468" y="63"/>
                  </a:cubicBezTo>
                  <a:lnTo>
                    <a:pt x="468" y="1325"/>
                  </a:lnTo>
                  <a:lnTo>
                    <a:pt x="102" y="1325"/>
                  </a:lnTo>
                  <a:cubicBezTo>
                    <a:pt x="51" y="1325"/>
                    <a:pt x="1" y="1364"/>
                    <a:pt x="1" y="1414"/>
                  </a:cubicBezTo>
                  <a:lnTo>
                    <a:pt x="1" y="2020"/>
                  </a:lnTo>
                  <a:cubicBezTo>
                    <a:pt x="1" y="2070"/>
                    <a:pt x="51" y="2108"/>
                    <a:pt x="102" y="2108"/>
                  </a:cubicBezTo>
                  <a:lnTo>
                    <a:pt x="468" y="2108"/>
                  </a:lnTo>
                  <a:lnTo>
                    <a:pt x="468" y="3257"/>
                  </a:lnTo>
                  <a:cubicBezTo>
                    <a:pt x="468" y="3282"/>
                    <a:pt x="493" y="3307"/>
                    <a:pt x="531" y="3307"/>
                  </a:cubicBezTo>
                  <a:cubicBezTo>
                    <a:pt x="556" y="3307"/>
                    <a:pt x="594" y="3282"/>
                    <a:pt x="594" y="3257"/>
                  </a:cubicBezTo>
                  <a:lnTo>
                    <a:pt x="594" y="2108"/>
                  </a:lnTo>
                  <a:lnTo>
                    <a:pt x="960" y="2108"/>
                  </a:lnTo>
                  <a:cubicBezTo>
                    <a:pt x="1010" y="2108"/>
                    <a:pt x="1061" y="2070"/>
                    <a:pt x="1061" y="2020"/>
                  </a:cubicBezTo>
                  <a:lnTo>
                    <a:pt x="1061" y="1414"/>
                  </a:lnTo>
                  <a:cubicBezTo>
                    <a:pt x="1061" y="1364"/>
                    <a:pt x="1010" y="1325"/>
                    <a:pt x="960" y="1325"/>
                  </a:cubicBezTo>
                  <a:lnTo>
                    <a:pt x="594" y="1325"/>
                  </a:lnTo>
                  <a:lnTo>
                    <a:pt x="594" y="63"/>
                  </a:lnTo>
                  <a:cubicBezTo>
                    <a:pt x="594" y="26"/>
                    <a:pt x="556"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1135050" y="1640300"/>
              <a:ext cx="26225" cy="214925"/>
            </a:xfrm>
            <a:custGeom>
              <a:rect b="b" l="l" r="r" t="t"/>
              <a:pathLst>
                <a:path extrusionOk="0" h="8597" w="1049">
                  <a:moveTo>
                    <a:pt x="531" y="1"/>
                  </a:moveTo>
                  <a:cubicBezTo>
                    <a:pt x="494" y="1"/>
                    <a:pt x="468" y="26"/>
                    <a:pt x="468" y="64"/>
                  </a:cubicBezTo>
                  <a:lnTo>
                    <a:pt x="468" y="1705"/>
                  </a:lnTo>
                  <a:lnTo>
                    <a:pt x="102" y="1705"/>
                  </a:lnTo>
                  <a:cubicBezTo>
                    <a:pt x="39" y="1705"/>
                    <a:pt x="1" y="1756"/>
                    <a:pt x="1" y="1806"/>
                  </a:cubicBezTo>
                  <a:lnTo>
                    <a:pt x="1" y="6148"/>
                  </a:lnTo>
                  <a:cubicBezTo>
                    <a:pt x="1" y="6198"/>
                    <a:pt x="39" y="6236"/>
                    <a:pt x="102" y="6236"/>
                  </a:cubicBezTo>
                  <a:lnTo>
                    <a:pt x="468" y="6236"/>
                  </a:lnTo>
                  <a:lnTo>
                    <a:pt x="468" y="8546"/>
                  </a:lnTo>
                  <a:cubicBezTo>
                    <a:pt x="468" y="8571"/>
                    <a:pt x="494" y="8596"/>
                    <a:pt x="531" y="8596"/>
                  </a:cubicBezTo>
                  <a:cubicBezTo>
                    <a:pt x="556" y="8596"/>
                    <a:pt x="581" y="8571"/>
                    <a:pt x="581" y="8546"/>
                  </a:cubicBezTo>
                  <a:lnTo>
                    <a:pt x="581" y="6236"/>
                  </a:lnTo>
                  <a:lnTo>
                    <a:pt x="960" y="6236"/>
                  </a:lnTo>
                  <a:cubicBezTo>
                    <a:pt x="1011" y="6236"/>
                    <a:pt x="1049" y="6198"/>
                    <a:pt x="1049" y="6148"/>
                  </a:cubicBezTo>
                  <a:lnTo>
                    <a:pt x="1049" y="1806"/>
                  </a:lnTo>
                  <a:cubicBezTo>
                    <a:pt x="1049" y="1756"/>
                    <a:pt x="1011" y="1705"/>
                    <a:pt x="960" y="1705"/>
                  </a:cubicBezTo>
                  <a:lnTo>
                    <a:pt x="581" y="1705"/>
                  </a:lnTo>
                  <a:lnTo>
                    <a:pt x="581" y="64"/>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1172300" y="1676600"/>
              <a:ext cx="26225" cy="178625"/>
            </a:xfrm>
            <a:custGeom>
              <a:rect b="b" l="l" r="r" t="t"/>
              <a:pathLst>
                <a:path extrusionOk="0" h="7145" w="1049">
                  <a:moveTo>
                    <a:pt x="530" y="1"/>
                  </a:moveTo>
                  <a:cubicBezTo>
                    <a:pt x="493" y="1"/>
                    <a:pt x="468" y="26"/>
                    <a:pt x="468" y="63"/>
                  </a:cubicBezTo>
                  <a:lnTo>
                    <a:pt x="468" y="531"/>
                  </a:lnTo>
                  <a:lnTo>
                    <a:pt x="89" y="531"/>
                  </a:lnTo>
                  <a:cubicBezTo>
                    <a:pt x="39" y="531"/>
                    <a:pt x="0" y="568"/>
                    <a:pt x="0" y="619"/>
                  </a:cubicBezTo>
                  <a:lnTo>
                    <a:pt x="0" y="5428"/>
                  </a:lnTo>
                  <a:cubicBezTo>
                    <a:pt x="0" y="5478"/>
                    <a:pt x="39" y="5516"/>
                    <a:pt x="89" y="5516"/>
                  </a:cubicBezTo>
                  <a:lnTo>
                    <a:pt x="468" y="5516"/>
                  </a:lnTo>
                  <a:lnTo>
                    <a:pt x="468" y="7094"/>
                  </a:lnTo>
                  <a:cubicBezTo>
                    <a:pt x="468" y="7119"/>
                    <a:pt x="493" y="7144"/>
                    <a:pt x="530" y="7144"/>
                  </a:cubicBezTo>
                  <a:cubicBezTo>
                    <a:pt x="556" y="7144"/>
                    <a:pt x="581" y="7119"/>
                    <a:pt x="581" y="7094"/>
                  </a:cubicBezTo>
                  <a:lnTo>
                    <a:pt x="581" y="5516"/>
                  </a:lnTo>
                  <a:lnTo>
                    <a:pt x="959" y="5516"/>
                  </a:lnTo>
                  <a:cubicBezTo>
                    <a:pt x="1010" y="5516"/>
                    <a:pt x="1048" y="5478"/>
                    <a:pt x="1048" y="5428"/>
                  </a:cubicBezTo>
                  <a:lnTo>
                    <a:pt x="1048" y="619"/>
                  </a:lnTo>
                  <a:cubicBezTo>
                    <a:pt x="1048" y="568"/>
                    <a:pt x="1010" y="531"/>
                    <a:pt x="959" y="531"/>
                  </a:cubicBezTo>
                  <a:lnTo>
                    <a:pt x="581" y="531"/>
                  </a:lnTo>
                  <a:lnTo>
                    <a:pt x="581" y="63"/>
                  </a:lnTo>
                  <a:cubicBezTo>
                    <a:pt x="581" y="26"/>
                    <a:pt x="556"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213950" y="1809750"/>
              <a:ext cx="26225" cy="45475"/>
            </a:xfrm>
            <a:custGeom>
              <a:rect b="b" l="l" r="r" t="t"/>
              <a:pathLst>
                <a:path extrusionOk="0" h="1819" w="1049">
                  <a:moveTo>
                    <a:pt x="518" y="1"/>
                  </a:moveTo>
                  <a:cubicBezTo>
                    <a:pt x="493" y="1"/>
                    <a:pt x="468" y="26"/>
                    <a:pt x="468" y="51"/>
                  </a:cubicBezTo>
                  <a:lnTo>
                    <a:pt x="468" y="278"/>
                  </a:lnTo>
                  <a:lnTo>
                    <a:pt x="89" y="278"/>
                  </a:lnTo>
                  <a:cubicBezTo>
                    <a:pt x="39" y="278"/>
                    <a:pt x="0" y="316"/>
                    <a:pt x="0" y="366"/>
                  </a:cubicBezTo>
                  <a:lnTo>
                    <a:pt x="0" y="896"/>
                  </a:lnTo>
                  <a:cubicBezTo>
                    <a:pt x="0" y="960"/>
                    <a:pt x="39" y="997"/>
                    <a:pt x="89" y="997"/>
                  </a:cubicBezTo>
                  <a:lnTo>
                    <a:pt x="468" y="997"/>
                  </a:lnTo>
                  <a:lnTo>
                    <a:pt x="468" y="1768"/>
                  </a:lnTo>
                  <a:cubicBezTo>
                    <a:pt x="468" y="1793"/>
                    <a:pt x="493" y="1818"/>
                    <a:pt x="518" y="1818"/>
                  </a:cubicBezTo>
                  <a:cubicBezTo>
                    <a:pt x="555" y="1818"/>
                    <a:pt x="581" y="1793"/>
                    <a:pt x="581" y="1768"/>
                  </a:cubicBezTo>
                  <a:lnTo>
                    <a:pt x="581" y="997"/>
                  </a:lnTo>
                  <a:lnTo>
                    <a:pt x="959" y="997"/>
                  </a:lnTo>
                  <a:cubicBezTo>
                    <a:pt x="1010" y="997"/>
                    <a:pt x="1048" y="960"/>
                    <a:pt x="1048" y="896"/>
                  </a:cubicBezTo>
                  <a:lnTo>
                    <a:pt x="1048" y="366"/>
                  </a:lnTo>
                  <a:cubicBezTo>
                    <a:pt x="1048" y="316"/>
                    <a:pt x="1010" y="278"/>
                    <a:pt x="959" y="278"/>
                  </a:cubicBezTo>
                  <a:lnTo>
                    <a:pt x="581" y="278"/>
                  </a:lnTo>
                  <a:lnTo>
                    <a:pt x="581" y="51"/>
                  </a:lnTo>
                  <a:cubicBezTo>
                    <a:pt x="581" y="26"/>
                    <a:pt x="555"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1365400" y="1752950"/>
              <a:ext cx="26225" cy="102275"/>
            </a:xfrm>
            <a:custGeom>
              <a:rect b="b" l="l" r="r" t="t"/>
              <a:pathLst>
                <a:path extrusionOk="0" h="4091" w="1049">
                  <a:moveTo>
                    <a:pt x="530" y="1"/>
                  </a:moveTo>
                  <a:cubicBezTo>
                    <a:pt x="493" y="1"/>
                    <a:pt x="468" y="26"/>
                    <a:pt x="468" y="64"/>
                  </a:cubicBezTo>
                  <a:lnTo>
                    <a:pt x="468" y="1086"/>
                  </a:lnTo>
                  <a:lnTo>
                    <a:pt x="89" y="1086"/>
                  </a:lnTo>
                  <a:cubicBezTo>
                    <a:pt x="39" y="1086"/>
                    <a:pt x="0" y="1137"/>
                    <a:pt x="0" y="1187"/>
                  </a:cubicBezTo>
                  <a:lnTo>
                    <a:pt x="0" y="3168"/>
                  </a:lnTo>
                  <a:cubicBezTo>
                    <a:pt x="0" y="3232"/>
                    <a:pt x="39" y="3269"/>
                    <a:pt x="89" y="3269"/>
                  </a:cubicBezTo>
                  <a:lnTo>
                    <a:pt x="468" y="3269"/>
                  </a:lnTo>
                  <a:lnTo>
                    <a:pt x="468" y="4040"/>
                  </a:lnTo>
                  <a:cubicBezTo>
                    <a:pt x="468" y="4065"/>
                    <a:pt x="493" y="4090"/>
                    <a:pt x="530" y="4090"/>
                  </a:cubicBezTo>
                  <a:cubicBezTo>
                    <a:pt x="556" y="4090"/>
                    <a:pt x="581" y="4065"/>
                    <a:pt x="581" y="4040"/>
                  </a:cubicBezTo>
                  <a:lnTo>
                    <a:pt x="581" y="3269"/>
                  </a:lnTo>
                  <a:lnTo>
                    <a:pt x="959" y="3269"/>
                  </a:lnTo>
                  <a:cubicBezTo>
                    <a:pt x="1010" y="3269"/>
                    <a:pt x="1048" y="3232"/>
                    <a:pt x="1048" y="3168"/>
                  </a:cubicBezTo>
                  <a:lnTo>
                    <a:pt x="1048" y="1187"/>
                  </a:lnTo>
                  <a:cubicBezTo>
                    <a:pt x="1048" y="1137"/>
                    <a:pt x="1010" y="1086"/>
                    <a:pt x="959" y="1086"/>
                  </a:cubicBezTo>
                  <a:lnTo>
                    <a:pt x="581" y="1086"/>
                  </a:lnTo>
                  <a:lnTo>
                    <a:pt x="581" y="64"/>
                  </a:lnTo>
                  <a:cubicBezTo>
                    <a:pt x="581" y="26"/>
                    <a:pt x="556"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1442375" y="1705625"/>
              <a:ext cx="26525" cy="149600"/>
            </a:xfrm>
            <a:custGeom>
              <a:rect b="b" l="l" r="r" t="t"/>
              <a:pathLst>
                <a:path extrusionOk="0" h="5984" w="1061">
                  <a:moveTo>
                    <a:pt x="531" y="1"/>
                  </a:moveTo>
                  <a:cubicBezTo>
                    <a:pt x="493" y="1"/>
                    <a:pt x="468" y="26"/>
                    <a:pt x="468" y="51"/>
                  </a:cubicBezTo>
                  <a:lnTo>
                    <a:pt x="468" y="1780"/>
                  </a:lnTo>
                  <a:lnTo>
                    <a:pt x="102" y="1780"/>
                  </a:lnTo>
                  <a:cubicBezTo>
                    <a:pt x="51" y="1780"/>
                    <a:pt x="1" y="1818"/>
                    <a:pt x="1" y="1869"/>
                  </a:cubicBezTo>
                  <a:lnTo>
                    <a:pt x="1" y="5061"/>
                  </a:lnTo>
                  <a:cubicBezTo>
                    <a:pt x="1" y="5125"/>
                    <a:pt x="51" y="5162"/>
                    <a:pt x="102" y="5162"/>
                  </a:cubicBezTo>
                  <a:lnTo>
                    <a:pt x="468" y="5162"/>
                  </a:lnTo>
                  <a:lnTo>
                    <a:pt x="468" y="5933"/>
                  </a:lnTo>
                  <a:cubicBezTo>
                    <a:pt x="468" y="5958"/>
                    <a:pt x="493" y="5983"/>
                    <a:pt x="531" y="5983"/>
                  </a:cubicBezTo>
                  <a:cubicBezTo>
                    <a:pt x="569" y="5983"/>
                    <a:pt x="594" y="5958"/>
                    <a:pt x="594" y="5933"/>
                  </a:cubicBezTo>
                  <a:lnTo>
                    <a:pt x="594" y="5162"/>
                  </a:lnTo>
                  <a:lnTo>
                    <a:pt x="960" y="5162"/>
                  </a:lnTo>
                  <a:cubicBezTo>
                    <a:pt x="1010" y="5162"/>
                    <a:pt x="1061" y="5125"/>
                    <a:pt x="1061" y="5061"/>
                  </a:cubicBezTo>
                  <a:lnTo>
                    <a:pt x="1061" y="1869"/>
                  </a:lnTo>
                  <a:cubicBezTo>
                    <a:pt x="1061" y="1818"/>
                    <a:pt x="1010" y="1780"/>
                    <a:pt x="960" y="1780"/>
                  </a:cubicBezTo>
                  <a:lnTo>
                    <a:pt x="594" y="1780"/>
                  </a:lnTo>
                  <a:lnTo>
                    <a:pt x="594" y="51"/>
                  </a:lnTo>
                  <a:cubicBezTo>
                    <a:pt x="594" y="26"/>
                    <a:pt x="569"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1632325" y="1727100"/>
              <a:ext cx="26225" cy="128125"/>
            </a:xfrm>
            <a:custGeom>
              <a:rect b="b" l="l" r="r" t="t"/>
              <a:pathLst>
                <a:path extrusionOk="0" h="5125" w="1049">
                  <a:moveTo>
                    <a:pt x="519" y="0"/>
                  </a:moveTo>
                  <a:cubicBezTo>
                    <a:pt x="493" y="0"/>
                    <a:pt x="468" y="25"/>
                    <a:pt x="468" y="50"/>
                  </a:cubicBezTo>
                  <a:lnTo>
                    <a:pt x="468" y="795"/>
                  </a:lnTo>
                  <a:lnTo>
                    <a:pt x="89" y="795"/>
                  </a:lnTo>
                  <a:cubicBezTo>
                    <a:pt x="39" y="795"/>
                    <a:pt x="1" y="833"/>
                    <a:pt x="1" y="883"/>
                  </a:cubicBezTo>
                  <a:lnTo>
                    <a:pt x="1" y="3054"/>
                  </a:lnTo>
                  <a:cubicBezTo>
                    <a:pt x="1" y="3105"/>
                    <a:pt x="39" y="3155"/>
                    <a:pt x="89" y="3155"/>
                  </a:cubicBezTo>
                  <a:lnTo>
                    <a:pt x="468" y="3155"/>
                  </a:lnTo>
                  <a:lnTo>
                    <a:pt x="468" y="5074"/>
                  </a:lnTo>
                  <a:cubicBezTo>
                    <a:pt x="468" y="5099"/>
                    <a:pt x="493" y="5124"/>
                    <a:pt x="519" y="5124"/>
                  </a:cubicBezTo>
                  <a:cubicBezTo>
                    <a:pt x="556" y="5124"/>
                    <a:pt x="581" y="5099"/>
                    <a:pt x="581" y="5074"/>
                  </a:cubicBezTo>
                  <a:lnTo>
                    <a:pt x="581" y="3155"/>
                  </a:lnTo>
                  <a:lnTo>
                    <a:pt x="960" y="3155"/>
                  </a:lnTo>
                  <a:cubicBezTo>
                    <a:pt x="1010" y="3155"/>
                    <a:pt x="1049" y="3105"/>
                    <a:pt x="1049" y="3054"/>
                  </a:cubicBezTo>
                  <a:lnTo>
                    <a:pt x="1049" y="883"/>
                  </a:lnTo>
                  <a:cubicBezTo>
                    <a:pt x="1049" y="833"/>
                    <a:pt x="1010" y="795"/>
                    <a:pt x="960" y="795"/>
                  </a:cubicBezTo>
                  <a:lnTo>
                    <a:pt x="581" y="795"/>
                  </a:lnTo>
                  <a:lnTo>
                    <a:pt x="581" y="50"/>
                  </a:lnTo>
                  <a:cubicBezTo>
                    <a:pt x="581" y="25"/>
                    <a:pt x="556" y="0"/>
                    <a:pt x="519"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1673350" y="1758000"/>
              <a:ext cx="26225" cy="97225"/>
            </a:xfrm>
            <a:custGeom>
              <a:rect b="b" l="l" r="r" t="t"/>
              <a:pathLst>
                <a:path extrusionOk="0" h="3889" w="1049">
                  <a:moveTo>
                    <a:pt x="518" y="1"/>
                  </a:moveTo>
                  <a:cubicBezTo>
                    <a:pt x="493" y="1"/>
                    <a:pt x="468" y="26"/>
                    <a:pt x="468" y="63"/>
                  </a:cubicBezTo>
                  <a:lnTo>
                    <a:pt x="468" y="1490"/>
                  </a:lnTo>
                  <a:lnTo>
                    <a:pt x="89" y="1490"/>
                  </a:lnTo>
                  <a:cubicBezTo>
                    <a:pt x="39" y="1490"/>
                    <a:pt x="0" y="1541"/>
                    <a:pt x="0" y="1591"/>
                  </a:cubicBezTo>
                  <a:lnTo>
                    <a:pt x="0" y="2739"/>
                  </a:lnTo>
                  <a:cubicBezTo>
                    <a:pt x="0" y="2790"/>
                    <a:pt x="39" y="2828"/>
                    <a:pt x="89" y="2828"/>
                  </a:cubicBezTo>
                  <a:lnTo>
                    <a:pt x="468" y="2828"/>
                  </a:lnTo>
                  <a:lnTo>
                    <a:pt x="468" y="3838"/>
                  </a:lnTo>
                  <a:cubicBezTo>
                    <a:pt x="468" y="3863"/>
                    <a:pt x="493" y="3888"/>
                    <a:pt x="518" y="3888"/>
                  </a:cubicBezTo>
                  <a:cubicBezTo>
                    <a:pt x="556" y="3888"/>
                    <a:pt x="581" y="3863"/>
                    <a:pt x="581" y="3838"/>
                  </a:cubicBezTo>
                  <a:lnTo>
                    <a:pt x="581" y="2828"/>
                  </a:lnTo>
                  <a:lnTo>
                    <a:pt x="959" y="2828"/>
                  </a:lnTo>
                  <a:cubicBezTo>
                    <a:pt x="1010" y="2828"/>
                    <a:pt x="1048" y="2790"/>
                    <a:pt x="1048" y="2739"/>
                  </a:cubicBezTo>
                  <a:lnTo>
                    <a:pt x="1048" y="1591"/>
                  </a:lnTo>
                  <a:cubicBezTo>
                    <a:pt x="1048" y="1541"/>
                    <a:pt x="1010" y="1490"/>
                    <a:pt x="959" y="1490"/>
                  </a:cubicBezTo>
                  <a:lnTo>
                    <a:pt x="581" y="1490"/>
                  </a:lnTo>
                  <a:lnTo>
                    <a:pt x="581" y="63"/>
                  </a:lnTo>
                  <a:cubicBezTo>
                    <a:pt x="581" y="26"/>
                    <a:pt x="556"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1707125" y="1808500"/>
              <a:ext cx="26200" cy="46725"/>
            </a:xfrm>
            <a:custGeom>
              <a:rect b="b" l="l" r="r" t="t"/>
              <a:pathLst>
                <a:path extrusionOk="0" h="1869" w="1048">
                  <a:moveTo>
                    <a:pt x="517" y="0"/>
                  </a:moveTo>
                  <a:cubicBezTo>
                    <a:pt x="492" y="0"/>
                    <a:pt x="467" y="25"/>
                    <a:pt x="467" y="51"/>
                  </a:cubicBezTo>
                  <a:lnTo>
                    <a:pt x="467" y="253"/>
                  </a:lnTo>
                  <a:lnTo>
                    <a:pt x="88" y="253"/>
                  </a:lnTo>
                  <a:cubicBezTo>
                    <a:pt x="38" y="253"/>
                    <a:pt x="0" y="303"/>
                    <a:pt x="0" y="354"/>
                  </a:cubicBezTo>
                  <a:lnTo>
                    <a:pt x="0" y="946"/>
                  </a:lnTo>
                  <a:cubicBezTo>
                    <a:pt x="0" y="1010"/>
                    <a:pt x="38" y="1047"/>
                    <a:pt x="88" y="1047"/>
                  </a:cubicBezTo>
                  <a:lnTo>
                    <a:pt x="467" y="1047"/>
                  </a:lnTo>
                  <a:lnTo>
                    <a:pt x="467" y="1818"/>
                  </a:lnTo>
                  <a:cubicBezTo>
                    <a:pt x="467" y="1843"/>
                    <a:pt x="492" y="1868"/>
                    <a:pt x="517" y="1868"/>
                  </a:cubicBezTo>
                  <a:cubicBezTo>
                    <a:pt x="556" y="1868"/>
                    <a:pt x="581" y="1843"/>
                    <a:pt x="581" y="1818"/>
                  </a:cubicBezTo>
                  <a:lnTo>
                    <a:pt x="581" y="1047"/>
                  </a:lnTo>
                  <a:lnTo>
                    <a:pt x="959" y="1047"/>
                  </a:lnTo>
                  <a:cubicBezTo>
                    <a:pt x="1010" y="1047"/>
                    <a:pt x="1047" y="1010"/>
                    <a:pt x="1047" y="946"/>
                  </a:cubicBezTo>
                  <a:lnTo>
                    <a:pt x="1047" y="354"/>
                  </a:lnTo>
                  <a:cubicBezTo>
                    <a:pt x="1047" y="303"/>
                    <a:pt x="1010" y="253"/>
                    <a:pt x="959" y="253"/>
                  </a:cubicBezTo>
                  <a:lnTo>
                    <a:pt x="581" y="253"/>
                  </a:lnTo>
                  <a:lnTo>
                    <a:pt x="581" y="51"/>
                  </a:lnTo>
                  <a:cubicBezTo>
                    <a:pt x="581" y="25"/>
                    <a:pt x="556" y="0"/>
                    <a:pt x="517"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1824175" y="1738750"/>
              <a:ext cx="26225" cy="116475"/>
            </a:xfrm>
            <a:custGeom>
              <a:rect b="b" l="l" r="r" t="t"/>
              <a:pathLst>
                <a:path extrusionOk="0" h="4659" w="1049">
                  <a:moveTo>
                    <a:pt x="518" y="0"/>
                  </a:moveTo>
                  <a:cubicBezTo>
                    <a:pt x="493" y="0"/>
                    <a:pt x="468" y="26"/>
                    <a:pt x="468" y="51"/>
                  </a:cubicBezTo>
                  <a:lnTo>
                    <a:pt x="468" y="1237"/>
                  </a:lnTo>
                  <a:lnTo>
                    <a:pt x="89" y="1237"/>
                  </a:lnTo>
                  <a:cubicBezTo>
                    <a:pt x="38" y="1237"/>
                    <a:pt x="0" y="1288"/>
                    <a:pt x="0" y="1338"/>
                  </a:cubicBezTo>
                  <a:lnTo>
                    <a:pt x="0" y="2942"/>
                  </a:lnTo>
                  <a:cubicBezTo>
                    <a:pt x="0" y="3004"/>
                    <a:pt x="38" y="3043"/>
                    <a:pt x="89" y="3043"/>
                  </a:cubicBezTo>
                  <a:lnTo>
                    <a:pt x="468" y="3043"/>
                  </a:lnTo>
                  <a:lnTo>
                    <a:pt x="468" y="4608"/>
                  </a:lnTo>
                  <a:cubicBezTo>
                    <a:pt x="468" y="4633"/>
                    <a:pt x="493" y="4658"/>
                    <a:pt x="518" y="4658"/>
                  </a:cubicBezTo>
                  <a:cubicBezTo>
                    <a:pt x="555" y="4658"/>
                    <a:pt x="581" y="4633"/>
                    <a:pt x="581" y="4608"/>
                  </a:cubicBezTo>
                  <a:lnTo>
                    <a:pt x="581" y="3043"/>
                  </a:lnTo>
                  <a:lnTo>
                    <a:pt x="959" y="3043"/>
                  </a:lnTo>
                  <a:cubicBezTo>
                    <a:pt x="1010" y="3043"/>
                    <a:pt x="1048" y="3004"/>
                    <a:pt x="1048" y="2942"/>
                  </a:cubicBezTo>
                  <a:lnTo>
                    <a:pt x="1048" y="1338"/>
                  </a:lnTo>
                  <a:cubicBezTo>
                    <a:pt x="1048" y="1288"/>
                    <a:pt x="1010" y="1237"/>
                    <a:pt x="959" y="1237"/>
                  </a:cubicBezTo>
                  <a:lnTo>
                    <a:pt x="581" y="1237"/>
                  </a:lnTo>
                  <a:lnTo>
                    <a:pt x="581" y="51"/>
                  </a:lnTo>
                  <a:cubicBezTo>
                    <a:pt x="581" y="26"/>
                    <a:pt x="555"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1862350" y="1781650"/>
              <a:ext cx="26200" cy="73575"/>
            </a:xfrm>
            <a:custGeom>
              <a:rect b="b" l="l" r="r" t="t"/>
              <a:pathLst>
                <a:path extrusionOk="0" h="2943" w="1048">
                  <a:moveTo>
                    <a:pt x="531" y="1"/>
                  </a:moveTo>
                  <a:cubicBezTo>
                    <a:pt x="492" y="1"/>
                    <a:pt x="467" y="26"/>
                    <a:pt x="467" y="65"/>
                  </a:cubicBezTo>
                  <a:lnTo>
                    <a:pt x="467" y="872"/>
                  </a:lnTo>
                  <a:lnTo>
                    <a:pt x="102" y="872"/>
                  </a:lnTo>
                  <a:cubicBezTo>
                    <a:pt x="38" y="872"/>
                    <a:pt x="1" y="910"/>
                    <a:pt x="1" y="960"/>
                  </a:cubicBezTo>
                  <a:lnTo>
                    <a:pt x="1" y="2020"/>
                  </a:lnTo>
                  <a:cubicBezTo>
                    <a:pt x="1" y="2084"/>
                    <a:pt x="38" y="2121"/>
                    <a:pt x="102" y="2121"/>
                  </a:cubicBezTo>
                  <a:lnTo>
                    <a:pt x="467" y="2121"/>
                  </a:lnTo>
                  <a:lnTo>
                    <a:pt x="467" y="2892"/>
                  </a:lnTo>
                  <a:cubicBezTo>
                    <a:pt x="467" y="2917"/>
                    <a:pt x="492" y="2942"/>
                    <a:pt x="531" y="2942"/>
                  </a:cubicBezTo>
                  <a:cubicBezTo>
                    <a:pt x="556" y="2942"/>
                    <a:pt x="581" y="2917"/>
                    <a:pt x="581" y="2892"/>
                  </a:cubicBezTo>
                  <a:lnTo>
                    <a:pt x="581" y="2121"/>
                  </a:lnTo>
                  <a:lnTo>
                    <a:pt x="960" y="2121"/>
                  </a:lnTo>
                  <a:cubicBezTo>
                    <a:pt x="1010" y="2121"/>
                    <a:pt x="1048" y="2084"/>
                    <a:pt x="1048" y="2020"/>
                  </a:cubicBezTo>
                  <a:lnTo>
                    <a:pt x="1048" y="960"/>
                  </a:lnTo>
                  <a:cubicBezTo>
                    <a:pt x="1048" y="910"/>
                    <a:pt x="1010" y="872"/>
                    <a:pt x="960" y="872"/>
                  </a:cubicBezTo>
                  <a:lnTo>
                    <a:pt x="581" y="872"/>
                  </a:lnTo>
                  <a:lnTo>
                    <a:pt x="581" y="65"/>
                  </a:lnTo>
                  <a:cubicBezTo>
                    <a:pt x="581" y="26"/>
                    <a:pt x="556" y="1"/>
                    <a:pt x="531"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1902425" y="1715400"/>
              <a:ext cx="26225" cy="139825"/>
            </a:xfrm>
            <a:custGeom>
              <a:rect b="b" l="l" r="r" t="t"/>
              <a:pathLst>
                <a:path extrusionOk="0" h="5593" w="1049">
                  <a:moveTo>
                    <a:pt x="518" y="1"/>
                  </a:moveTo>
                  <a:cubicBezTo>
                    <a:pt x="493" y="1"/>
                    <a:pt x="468" y="26"/>
                    <a:pt x="468" y="51"/>
                  </a:cubicBezTo>
                  <a:lnTo>
                    <a:pt x="468" y="1540"/>
                  </a:lnTo>
                  <a:lnTo>
                    <a:pt x="89" y="1540"/>
                  </a:lnTo>
                  <a:cubicBezTo>
                    <a:pt x="38" y="1540"/>
                    <a:pt x="0" y="1579"/>
                    <a:pt x="0" y="1629"/>
                  </a:cubicBezTo>
                  <a:lnTo>
                    <a:pt x="0" y="4670"/>
                  </a:lnTo>
                  <a:cubicBezTo>
                    <a:pt x="0" y="4734"/>
                    <a:pt x="38" y="4771"/>
                    <a:pt x="89" y="4771"/>
                  </a:cubicBezTo>
                  <a:lnTo>
                    <a:pt x="468" y="4771"/>
                  </a:lnTo>
                  <a:lnTo>
                    <a:pt x="468" y="5542"/>
                  </a:lnTo>
                  <a:cubicBezTo>
                    <a:pt x="468" y="5567"/>
                    <a:pt x="493" y="5592"/>
                    <a:pt x="518" y="5592"/>
                  </a:cubicBezTo>
                  <a:cubicBezTo>
                    <a:pt x="555" y="5592"/>
                    <a:pt x="581" y="5567"/>
                    <a:pt x="581" y="5542"/>
                  </a:cubicBezTo>
                  <a:lnTo>
                    <a:pt x="581" y="4771"/>
                  </a:lnTo>
                  <a:lnTo>
                    <a:pt x="959" y="4771"/>
                  </a:lnTo>
                  <a:cubicBezTo>
                    <a:pt x="1010" y="4771"/>
                    <a:pt x="1048" y="4734"/>
                    <a:pt x="1048" y="4670"/>
                  </a:cubicBezTo>
                  <a:lnTo>
                    <a:pt x="1048" y="1629"/>
                  </a:lnTo>
                  <a:cubicBezTo>
                    <a:pt x="1048" y="1579"/>
                    <a:pt x="1010" y="1540"/>
                    <a:pt x="959" y="1540"/>
                  </a:cubicBezTo>
                  <a:lnTo>
                    <a:pt x="581" y="1540"/>
                  </a:lnTo>
                  <a:lnTo>
                    <a:pt x="581" y="51"/>
                  </a:lnTo>
                  <a:cubicBezTo>
                    <a:pt x="581" y="26"/>
                    <a:pt x="555"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1976575" y="1616025"/>
              <a:ext cx="26525" cy="239200"/>
            </a:xfrm>
            <a:custGeom>
              <a:rect b="b" l="l" r="r" t="t"/>
              <a:pathLst>
                <a:path extrusionOk="0" h="9568" w="1061">
                  <a:moveTo>
                    <a:pt x="531" y="0"/>
                  </a:moveTo>
                  <a:cubicBezTo>
                    <a:pt x="505" y="0"/>
                    <a:pt x="467" y="26"/>
                    <a:pt x="467" y="51"/>
                  </a:cubicBezTo>
                  <a:lnTo>
                    <a:pt x="467" y="2209"/>
                  </a:lnTo>
                  <a:lnTo>
                    <a:pt x="102" y="2209"/>
                  </a:lnTo>
                  <a:cubicBezTo>
                    <a:pt x="51" y="2209"/>
                    <a:pt x="1" y="2259"/>
                    <a:pt x="1" y="2310"/>
                  </a:cubicBezTo>
                  <a:lnTo>
                    <a:pt x="1" y="8645"/>
                  </a:lnTo>
                  <a:cubicBezTo>
                    <a:pt x="1" y="8709"/>
                    <a:pt x="51" y="8746"/>
                    <a:pt x="102" y="8746"/>
                  </a:cubicBezTo>
                  <a:lnTo>
                    <a:pt x="467" y="8746"/>
                  </a:lnTo>
                  <a:lnTo>
                    <a:pt x="467" y="9517"/>
                  </a:lnTo>
                  <a:cubicBezTo>
                    <a:pt x="467" y="9542"/>
                    <a:pt x="505" y="9567"/>
                    <a:pt x="531" y="9567"/>
                  </a:cubicBezTo>
                  <a:cubicBezTo>
                    <a:pt x="568" y="9567"/>
                    <a:pt x="593" y="9542"/>
                    <a:pt x="593" y="9517"/>
                  </a:cubicBezTo>
                  <a:lnTo>
                    <a:pt x="593" y="8746"/>
                  </a:lnTo>
                  <a:lnTo>
                    <a:pt x="960" y="8746"/>
                  </a:lnTo>
                  <a:cubicBezTo>
                    <a:pt x="1010" y="8746"/>
                    <a:pt x="1061" y="8709"/>
                    <a:pt x="1061" y="8645"/>
                  </a:cubicBezTo>
                  <a:lnTo>
                    <a:pt x="1061" y="2310"/>
                  </a:lnTo>
                  <a:cubicBezTo>
                    <a:pt x="1061" y="2259"/>
                    <a:pt x="1010" y="2209"/>
                    <a:pt x="960" y="2209"/>
                  </a:cubicBezTo>
                  <a:lnTo>
                    <a:pt x="593" y="2209"/>
                  </a:lnTo>
                  <a:lnTo>
                    <a:pt x="593" y="51"/>
                  </a:lnTo>
                  <a:cubicBezTo>
                    <a:pt x="593" y="26"/>
                    <a:pt x="568"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2168725" y="1794925"/>
              <a:ext cx="26525" cy="60300"/>
            </a:xfrm>
            <a:custGeom>
              <a:rect b="b" l="l" r="r" t="t"/>
              <a:pathLst>
                <a:path extrusionOk="0" h="2412" w="1061">
                  <a:moveTo>
                    <a:pt x="530" y="0"/>
                  </a:moveTo>
                  <a:cubicBezTo>
                    <a:pt x="493" y="0"/>
                    <a:pt x="468" y="25"/>
                    <a:pt x="468" y="51"/>
                  </a:cubicBezTo>
                  <a:lnTo>
                    <a:pt x="468" y="518"/>
                  </a:lnTo>
                  <a:lnTo>
                    <a:pt x="101" y="518"/>
                  </a:lnTo>
                  <a:cubicBezTo>
                    <a:pt x="51" y="518"/>
                    <a:pt x="0" y="555"/>
                    <a:pt x="0" y="606"/>
                  </a:cubicBezTo>
                  <a:lnTo>
                    <a:pt x="0" y="1489"/>
                  </a:lnTo>
                  <a:cubicBezTo>
                    <a:pt x="0" y="1553"/>
                    <a:pt x="51" y="1590"/>
                    <a:pt x="101" y="1590"/>
                  </a:cubicBezTo>
                  <a:lnTo>
                    <a:pt x="468" y="1590"/>
                  </a:lnTo>
                  <a:lnTo>
                    <a:pt x="468" y="2361"/>
                  </a:lnTo>
                  <a:cubicBezTo>
                    <a:pt x="468" y="2386"/>
                    <a:pt x="493" y="2411"/>
                    <a:pt x="530" y="2411"/>
                  </a:cubicBezTo>
                  <a:cubicBezTo>
                    <a:pt x="569" y="2411"/>
                    <a:pt x="594" y="2386"/>
                    <a:pt x="594" y="2361"/>
                  </a:cubicBezTo>
                  <a:lnTo>
                    <a:pt x="594" y="1590"/>
                  </a:lnTo>
                  <a:lnTo>
                    <a:pt x="959" y="1590"/>
                  </a:lnTo>
                  <a:cubicBezTo>
                    <a:pt x="1010" y="1590"/>
                    <a:pt x="1060" y="1553"/>
                    <a:pt x="1060" y="1489"/>
                  </a:cubicBezTo>
                  <a:lnTo>
                    <a:pt x="1060" y="606"/>
                  </a:lnTo>
                  <a:cubicBezTo>
                    <a:pt x="1060" y="555"/>
                    <a:pt x="1010" y="518"/>
                    <a:pt x="959" y="518"/>
                  </a:cubicBezTo>
                  <a:lnTo>
                    <a:pt x="594" y="518"/>
                  </a:lnTo>
                  <a:lnTo>
                    <a:pt x="594" y="51"/>
                  </a:lnTo>
                  <a:cubicBezTo>
                    <a:pt x="594" y="25"/>
                    <a:pt x="569" y="0"/>
                    <a:pt x="530"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2287050" y="1779475"/>
              <a:ext cx="26200" cy="75750"/>
            </a:xfrm>
            <a:custGeom>
              <a:rect b="b" l="l" r="r" t="t"/>
              <a:pathLst>
                <a:path extrusionOk="0" h="3030" w="1048">
                  <a:moveTo>
                    <a:pt x="518" y="0"/>
                  </a:moveTo>
                  <a:cubicBezTo>
                    <a:pt x="492" y="0"/>
                    <a:pt x="467" y="25"/>
                    <a:pt x="467" y="51"/>
                  </a:cubicBezTo>
                  <a:lnTo>
                    <a:pt x="467" y="618"/>
                  </a:lnTo>
                  <a:lnTo>
                    <a:pt x="88" y="618"/>
                  </a:lnTo>
                  <a:cubicBezTo>
                    <a:pt x="38" y="618"/>
                    <a:pt x="1" y="669"/>
                    <a:pt x="1" y="719"/>
                  </a:cubicBezTo>
                  <a:lnTo>
                    <a:pt x="1" y="1616"/>
                  </a:lnTo>
                  <a:cubicBezTo>
                    <a:pt x="1" y="1666"/>
                    <a:pt x="38" y="1703"/>
                    <a:pt x="88" y="1703"/>
                  </a:cubicBezTo>
                  <a:lnTo>
                    <a:pt x="467" y="1703"/>
                  </a:lnTo>
                  <a:lnTo>
                    <a:pt x="467" y="2979"/>
                  </a:lnTo>
                  <a:cubicBezTo>
                    <a:pt x="467" y="3004"/>
                    <a:pt x="492" y="3029"/>
                    <a:pt x="518" y="3029"/>
                  </a:cubicBezTo>
                  <a:cubicBezTo>
                    <a:pt x="556" y="3029"/>
                    <a:pt x="581" y="3004"/>
                    <a:pt x="581" y="2979"/>
                  </a:cubicBezTo>
                  <a:lnTo>
                    <a:pt x="581" y="1703"/>
                  </a:lnTo>
                  <a:lnTo>
                    <a:pt x="960" y="1703"/>
                  </a:lnTo>
                  <a:cubicBezTo>
                    <a:pt x="1010" y="1703"/>
                    <a:pt x="1048" y="1666"/>
                    <a:pt x="1048" y="1616"/>
                  </a:cubicBezTo>
                  <a:lnTo>
                    <a:pt x="1048" y="719"/>
                  </a:lnTo>
                  <a:cubicBezTo>
                    <a:pt x="1048" y="669"/>
                    <a:pt x="1010" y="618"/>
                    <a:pt x="960" y="618"/>
                  </a:cubicBezTo>
                  <a:lnTo>
                    <a:pt x="581" y="618"/>
                  </a:lnTo>
                  <a:lnTo>
                    <a:pt x="581" y="51"/>
                  </a:lnTo>
                  <a:cubicBezTo>
                    <a:pt x="581" y="25"/>
                    <a:pt x="556" y="0"/>
                    <a:pt x="518"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2398425" y="1797125"/>
              <a:ext cx="26525" cy="58100"/>
            </a:xfrm>
            <a:custGeom>
              <a:rect b="b" l="l" r="r" t="t"/>
              <a:pathLst>
                <a:path extrusionOk="0" h="2324" w="1061">
                  <a:moveTo>
                    <a:pt x="530" y="1"/>
                  </a:moveTo>
                  <a:cubicBezTo>
                    <a:pt x="493" y="1"/>
                    <a:pt x="468" y="26"/>
                    <a:pt x="468" y="63"/>
                  </a:cubicBezTo>
                  <a:lnTo>
                    <a:pt x="468" y="922"/>
                  </a:lnTo>
                  <a:lnTo>
                    <a:pt x="101" y="922"/>
                  </a:lnTo>
                  <a:cubicBezTo>
                    <a:pt x="51" y="922"/>
                    <a:pt x="0" y="960"/>
                    <a:pt x="0" y="1011"/>
                  </a:cubicBezTo>
                  <a:lnTo>
                    <a:pt x="0" y="1401"/>
                  </a:lnTo>
                  <a:cubicBezTo>
                    <a:pt x="0" y="1465"/>
                    <a:pt x="51" y="1502"/>
                    <a:pt x="101" y="1502"/>
                  </a:cubicBezTo>
                  <a:lnTo>
                    <a:pt x="468" y="1502"/>
                  </a:lnTo>
                  <a:lnTo>
                    <a:pt x="468" y="2273"/>
                  </a:lnTo>
                  <a:cubicBezTo>
                    <a:pt x="468" y="2298"/>
                    <a:pt x="493" y="2323"/>
                    <a:pt x="530" y="2323"/>
                  </a:cubicBezTo>
                  <a:cubicBezTo>
                    <a:pt x="569" y="2323"/>
                    <a:pt x="594" y="2298"/>
                    <a:pt x="594" y="2273"/>
                  </a:cubicBezTo>
                  <a:lnTo>
                    <a:pt x="594" y="1502"/>
                  </a:lnTo>
                  <a:lnTo>
                    <a:pt x="959" y="1502"/>
                  </a:lnTo>
                  <a:cubicBezTo>
                    <a:pt x="1010" y="1502"/>
                    <a:pt x="1060" y="1465"/>
                    <a:pt x="1060" y="1401"/>
                  </a:cubicBezTo>
                  <a:lnTo>
                    <a:pt x="1060" y="1011"/>
                  </a:lnTo>
                  <a:cubicBezTo>
                    <a:pt x="1060" y="960"/>
                    <a:pt x="1010" y="922"/>
                    <a:pt x="959" y="922"/>
                  </a:cubicBezTo>
                  <a:lnTo>
                    <a:pt x="594" y="922"/>
                  </a:lnTo>
                  <a:lnTo>
                    <a:pt x="594" y="63"/>
                  </a:lnTo>
                  <a:cubicBezTo>
                    <a:pt x="594" y="26"/>
                    <a:pt x="569" y="1"/>
                    <a:pt x="530"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2436275" y="1753600"/>
              <a:ext cx="26225" cy="101625"/>
            </a:xfrm>
            <a:custGeom>
              <a:rect b="b" l="l" r="r" t="t"/>
              <a:pathLst>
                <a:path extrusionOk="0" h="4065" w="1049">
                  <a:moveTo>
                    <a:pt x="531" y="0"/>
                  </a:moveTo>
                  <a:cubicBezTo>
                    <a:pt x="494" y="0"/>
                    <a:pt x="468" y="25"/>
                    <a:pt x="468" y="63"/>
                  </a:cubicBezTo>
                  <a:lnTo>
                    <a:pt x="468" y="845"/>
                  </a:lnTo>
                  <a:lnTo>
                    <a:pt x="90" y="845"/>
                  </a:lnTo>
                  <a:cubicBezTo>
                    <a:pt x="39" y="845"/>
                    <a:pt x="1" y="884"/>
                    <a:pt x="1" y="934"/>
                  </a:cubicBezTo>
                  <a:lnTo>
                    <a:pt x="1" y="2146"/>
                  </a:lnTo>
                  <a:cubicBezTo>
                    <a:pt x="1" y="2196"/>
                    <a:pt x="39" y="2234"/>
                    <a:pt x="90" y="2234"/>
                  </a:cubicBezTo>
                  <a:lnTo>
                    <a:pt x="468" y="2234"/>
                  </a:lnTo>
                  <a:lnTo>
                    <a:pt x="468" y="4014"/>
                  </a:lnTo>
                  <a:cubicBezTo>
                    <a:pt x="468" y="4039"/>
                    <a:pt x="494" y="4064"/>
                    <a:pt x="531" y="4064"/>
                  </a:cubicBezTo>
                  <a:cubicBezTo>
                    <a:pt x="556" y="4064"/>
                    <a:pt x="581" y="4039"/>
                    <a:pt x="581" y="4014"/>
                  </a:cubicBezTo>
                  <a:lnTo>
                    <a:pt x="581" y="2234"/>
                  </a:lnTo>
                  <a:lnTo>
                    <a:pt x="960" y="2234"/>
                  </a:lnTo>
                  <a:cubicBezTo>
                    <a:pt x="1010" y="2234"/>
                    <a:pt x="1049" y="2196"/>
                    <a:pt x="1049" y="2146"/>
                  </a:cubicBezTo>
                  <a:lnTo>
                    <a:pt x="1049" y="934"/>
                  </a:lnTo>
                  <a:cubicBezTo>
                    <a:pt x="1049" y="884"/>
                    <a:pt x="1010" y="845"/>
                    <a:pt x="960" y="845"/>
                  </a:cubicBezTo>
                  <a:lnTo>
                    <a:pt x="581" y="845"/>
                  </a:lnTo>
                  <a:lnTo>
                    <a:pt x="581" y="63"/>
                  </a:lnTo>
                  <a:cubicBezTo>
                    <a:pt x="581" y="25"/>
                    <a:pt x="556"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2477300" y="1757050"/>
              <a:ext cx="26225" cy="98175"/>
            </a:xfrm>
            <a:custGeom>
              <a:rect b="b" l="l" r="r" t="t"/>
              <a:pathLst>
                <a:path extrusionOk="0" h="3927" w="1049">
                  <a:moveTo>
                    <a:pt x="531" y="0"/>
                  </a:moveTo>
                  <a:cubicBezTo>
                    <a:pt x="493" y="0"/>
                    <a:pt x="468" y="26"/>
                    <a:pt x="468" y="64"/>
                  </a:cubicBezTo>
                  <a:lnTo>
                    <a:pt x="468" y="228"/>
                  </a:lnTo>
                  <a:lnTo>
                    <a:pt x="89" y="228"/>
                  </a:lnTo>
                  <a:cubicBezTo>
                    <a:pt x="39" y="228"/>
                    <a:pt x="1" y="266"/>
                    <a:pt x="1" y="317"/>
                  </a:cubicBezTo>
                  <a:lnTo>
                    <a:pt x="1" y="1377"/>
                  </a:lnTo>
                  <a:cubicBezTo>
                    <a:pt x="1" y="1439"/>
                    <a:pt x="39" y="1478"/>
                    <a:pt x="89" y="1478"/>
                  </a:cubicBezTo>
                  <a:lnTo>
                    <a:pt x="468" y="1478"/>
                  </a:lnTo>
                  <a:lnTo>
                    <a:pt x="468" y="3876"/>
                  </a:lnTo>
                  <a:cubicBezTo>
                    <a:pt x="468" y="3901"/>
                    <a:pt x="493" y="3926"/>
                    <a:pt x="531" y="3926"/>
                  </a:cubicBezTo>
                  <a:cubicBezTo>
                    <a:pt x="556" y="3926"/>
                    <a:pt x="581" y="3901"/>
                    <a:pt x="581" y="3876"/>
                  </a:cubicBezTo>
                  <a:lnTo>
                    <a:pt x="581" y="1478"/>
                  </a:lnTo>
                  <a:lnTo>
                    <a:pt x="960" y="1478"/>
                  </a:lnTo>
                  <a:cubicBezTo>
                    <a:pt x="1010" y="1478"/>
                    <a:pt x="1049" y="1439"/>
                    <a:pt x="1049" y="1377"/>
                  </a:cubicBezTo>
                  <a:lnTo>
                    <a:pt x="1049" y="317"/>
                  </a:lnTo>
                  <a:cubicBezTo>
                    <a:pt x="1049" y="266"/>
                    <a:pt x="1010" y="228"/>
                    <a:pt x="960" y="228"/>
                  </a:cubicBezTo>
                  <a:lnTo>
                    <a:pt x="581" y="228"/>
                  </a:lnTo>
                  <a:lnTo>
                    <a:pt x="581" y="64"/>
                  </a:lnTo>
                  <a:cubicBezTo>
                    <a:pt x="581" y="26"/>
                    <a:pt x="556"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2511700" y="1746025"/>
              <a:ext cx="26200" cy="109200"/>
            </a:xfrm>
            <a:custGeom>
              <a:rect b="b" l="l" r="r" t="t"/>
              <a:pathLst>
                <a:path extrusionOk="0" h="4368" w="1048">
                  <a:moveTo>
                    <a:pt x="531" y="0"/>
                  </a:moveTo>
                  <a:cubicBezTo>
                    <a:pt x="492" y="0"/>
                    <a:pt x="467" y="26"/>
                    <a:pt x="467" y="63"/>
                  </a:cubicBezTo>
                  <a:lnTo>
                    <a:pt x="467" y="643"/>
                  </a:lnTo>
                  <a:lnTo>
                    <a:pt x="102" y="643"/>
                  </a:lnTo>
                  <a:cubicBezTo>
                    <a:pt x="51" y="643"/>
                    <a:pt x="1" y="682"/>
                    <a:pt x="1" y="732"/>
                  </a:cubicBezTo>
                  <a:lnTo>
                    <a:pt x="1" y="1830"/>
                  </a:lnTo>
                  <a:cubicBezTo>
                    <a:pt x="1" y="1880"/>
                    <a:pt x="51" y="1931"/>
                    <a:pt x="102" y="1931"/>
                  </a:cubicBezTo>
                  <a:lnTo>
                    <a:pt x="467" y="1931"/>
                  </a:lnTo>
                  <a:lnTo>
                    <a:pt x="467" y="4317"/>
                  </a:lnTo>
                  <a:cubicBezTo>
                    <a:pt x="467" y="4342"/>
                    <a:pt x="492" y="4367"/>
                    <a:pt x="531" y="4367"/>
                  </a:cubicBezTo>
                  <a:cubicBezTo>
                    <a:pt x="556" y="4367"/>
                    <a:pt x="581" y="4342"/>
                    <a:pt x="581" y="4317"/>
                  </a:cubicBezTo>
                  <a:lnTo>
                    <a:pt x="581" y="1931"/>
                  </a:lnTo>
                  <a:lnTo>
                    <a:pt x="960" y="1931"/>
                  </a:lnTo>
                  <a:cubicBezTo>
                    <a:pt x="1010" y="1931"/>
                    <a:pt x="1048" y="1880"/>
                    <a:pt x="1048" y="1830"/>
                  </a:cubicBezTo>
                  <a:lnTo>
                    <a:pt x="1048" y="732"/>
                  </a:lnTo>
                  <a:cubicBezTo>
                    <a:pt x="1048" y="682"/>
                    <a:pt x="1010" y="643"/>
                    <a:pt x="960" y="643"/>
                  </a:cubicBezTo>
                  <a:lnTo>
                    <a:pt x="581" y="643"/>
                  </a:lnTo>
                  <a:lnTo>
                    <a:pt x="581" y="63"/>
                  </a:lnTo>
                  <a:cubicBezTo>
                    <a:pt x="581" y="26"/>
                    <a:pt x="556" y="0"/>
                    <a:pt x="531" y="0"/>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2551775" y="1755150"/>
              <a:ext cx="26225" cy="100075"/>
            </a:xfrm>
            <a:custGeom>
              <a:rect b="b" l="l" r="r" t="t"/>
              <a:pathLst>
                <a:path extrusionOk="0" h="4003" w="1049">
                  <a:moveTo>
                    <a:pt x="518" y="1"/>
                  </a:moveTo>
                  <a:cubicBezTo>
                    <a:pt x="493" y="1"/>
                    <a:pt x="468" y="26"/>
                    <a:pt x="468" y="64"/>
                  </a:cubicBezTo>
                  <a:lnTo>
                    <a:pt x="468" y="1692"/>
                  </a:lnTo>
                  <a:lnTo>
                    <a:pt x="89" y="1692"/>
                  </a:lnTo>
                  <a:cubicBezTo>
                    <a:pt x="38" y="1692"/>
                    <a:pt x="0" y="1730"/>
                    <a:pt x="0" y="1781"/>
                  </a:cubicBezTo>
                  <a:lnTo>
                    <a:pt x="0" y="3080"/>
                  </a:lnTo>
                  <a:cubicBezTo>
                    <a:pt x="0" y="3144"/>
                    <a:pt x="38" y="3181"/>
                    <a:pt x="89" y="3181"/>
                  </a:cubicBezTo>
                  <a:lnTo>
                    <a:pt x="468" y="3181"/>
                  </a:lnTo>
                  <a:lnTo>
                    <a:pt x="468" y="3952"/>
                  </a:lnTo>
                  <a:cubicBezTo>
                    <a:pt x="468" y="3977"/>
                    <a:pt x="493" y="4002"/>
                    <a:pt x="518" y="4002"/>
                  </a:cubicBezTo>
                  <a:cubicBezTo>
                    <a:pt x="555" y="4002"/>
                    <a:pt x="581" y="3977"/>
                    <a:pt x="581" y="3952"/>
                  </a:cubicBezTo>
                  <a:lnTo>
                    <a:pt x="581" y="3181"/>
                  </a:lnTo>
                  <a:lnTo>
                    <a:pt x="959" y="3181"/>
                  </a:lnTo>
                  <a:cubicBezTo>
                    <a:pt x="1010" y="3181"/>
                    <a:pt x="1048" y="3144"/>
                    <a:pt x="1048" y="3080"/>
                  </a:cubicBezTo>
                  <a:lnTo>
                    <a:pt x="1048" y="1781"/>
                  </a:lnTo>
                  <a:cubicBezTo>
                    <a:pt x="1048" y="1730"/>
                    <a:pt x="1010" y="1692"/>
                    <a:pt x="959" y="1692"/>
                  </a:cubicBezTo>
                  <a:lnTo>
                    <a:pt x="581" y="1692"/>
                  </a:lnTo>
                  <a:lnTo>
                    <a:pt x="581" y="64"/>
                  </a:lnTo>
                  <a:cubicBezTo>
                    <a:pt x="581" y="26"/>
                    <a:pt x="555" y="1"/>
                    <a:pt x="518" y="1"/>
                  </a:cubicBezTo>
                  <a:close/>
                </a:path>
              </a:pathLst>
            </a:custGeom>
            <a:solidFill>
              <a:srgbClr val="89FFFF">
                <a:alpha val="4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3"/>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Historical Stock Prices</a:t>
            </a:r>
            <a:endParaRPr/>
          </a:p>
        </p:txBody>
      </p:sp>
      <p:pic>
        <p:nvPicPr>
          <p:cNvPr id="490" name="Google Shape;490;p33"/>
          <p:cNvPicPr preferRelativeResize="0"/>
          <p:nvPr/>
        </p:nvPicPr>
        <p:blipFill>
          <a:blip r:embed="rId3">
            <a:alphaModFix/>
          </a:blip>
          <a:stretch>
            <a:fillRect/>
          </a:stretch>
        </p:blipFill>
        <p:spPr>
          <a:xfrm>
            <a:off x="941073" y="681550"/>
            <a:ext cx="6999803" cy="3432450"/>
          </a:xfrm>
          <a:prstGeom prst="rect">
            <a:avLst/>
          </a:prstGeom>
          <a:noFill/>
          <a:ln>
            <a:noFill/>
          </a:ln>
        </p:spPr>
      </p:pic>
      <p:sp>
        <p:nvSpPr>
          <p:cNvPr id="491" name="Google Shape;491;p33"/>
          <p:cNvSpPr txBox="1"/>
          <p:nvPr/>
        </p:nvSpPr>
        <p:spPr>
          <a:xfrm>
            <a:off x="941025" y="4324825"/>
            <a:ext cx="699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 historical stock price chart for the 5 stocks: Apple, Google, Microsoft, Tesla, and Meta over the period 2015-2024. The y-axis represents the closing price, and the x-axis represents the date.</a:t>
            </a:r>
            <a:endParaRPr sz="10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mmercial Trading Company Profile by Slidesgo">
  <a:themeElements>
    <a:clrScheme name="Simple Light">
      <a:dk1>
        <a:srgbClr val="EFEFEF"/>
      </a:dk1>
      <a:lt1>
        <a:srgbClr val="080243"/>
      </a:lt1>
      <a:dk2>
        <a:srgbClr val="036FC4"/>
      </a:dk2>
      <a:lt2>
        <a:srgbClr val="03ACE5"/>
      </a:lt2>
      <a:accent1>
        <a:srgbClr val="89FFFF"/>
      </a:accent1>
      <a:accent2>
        <a:srgbClr val="00FF00"/>
      </a:accent2>
      <a:accent3>
        <a:srgbClr val="90FF90"/>
      </a:accent3>
      <a:accent4>
        <a:srgbClr val="FFFFFF"/>
      </a:accent4>
      <a:accent5>
        <a:srgbClr val="FFFFFF"/>
      </a:accent5>
      <a:accent6>
        <a:srgbClr val="FFFFFF"/>
      </a:accent6>
      <a:hlink>
        <a:srgbClr val="EFEF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